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7" r:id="rId2"/>
    <p:sldId id="262" r:id="rId3"/>
    <p:sldId id="259" r:id="rId4"/>
    <p:sldId id="799" r:id="rId5"/>
    <p:sldId id="811" r:id="rId6"/>
    <p:sldId id="798" r:id="rId7"/>
    <p:sldId id="727" r:id="rId8"/>
    <p:sldId id="800" r:id="rId9"/>
    <p:sldId id="794" r:id="rId10"/>
    <p:sldId id="789" r:id="rId11"/>
    <p:sldId id="792" r:id="rId12"/>
    <p:sldId id="537" r:id="rId13"/>
    <p:sldId id="264" r:id="rId14"/>
    <p:sldId id="787" r:id="rId15"/>
    <p:sldId id="805" r:id="rId16"/>
    <p:sldId id="806" r:id="rId17"/>
    <p:sldId id="793" r:id="rId18"/>
    <p:sldId id="807" r:id="rId19"/>
    <p:sldId id="810" r:id="rId20"/>
    <p:sldId id="782" r:id="rId21"/>
    <p:sldId id="723"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enecker, Petrice B." initials="LPB" lastIdx="8" clrIdx="0"/>
  <p:cmAuthor id="2" name="Charlotte Jean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5065" autoAdjust="0"/>
  </p:normalViewPr>
  <p:slideViewPr>
    <p:cSldViewPr>
      <p:cViewPr varScale="1">
        <p:scale>
          <a:sx n="101" d="100"/>
          <a:sy n="101" d="100"/>
        </p:scale>
        <p:origin x="24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0" d="100"/>
          <a:sy n="80" d="100"/>
        </p:scale>
        <p:origin x="20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baseline="0" dirty="0"/>
              <a:t>Exception to Single IRB Requests Received by ORD</a:t>
            </a:r>
            <a:endParaRPr lang="en-US" b="1" dirty="0"/>
          </a:p>
        </c:rich>
      </c:tx>
      <c:layout>
        <c:manualLayout>
          <c:xMode val="edge"/>
          <c:yMode val="edge"/>
          <c:x val="0.1653182414698163"/>
          <c:y val="3.57142857142857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Prior 1-20-2020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Exception Requests</c:v>
                </c:pt>
              </c:strCache>
            </c:strRef>
          </c:cat>
          <c:val>
            <c:numRef>
              <c:f>Sheet1!$B$2:$B$5</c:f>
              <c:numCache>
                <c:formatCode>General</c:formatCode>
                <c:ptCount val="4"/>
                <c:pt idx="0">
                  <c:v>810</c:v>
                </c:pt>
              </c:numCache>
            </c:numRef>
          </c:val>
          <c:extLst>
            <c:ext xmlns:c16="http://schemas.microsoft.com/office/drawing/2014/chart" uri="{C3380CC4-5D6E-409C-BE32-E72D297353CC}">
              <c16:uniqueId val="{00000000-1C2B-4753-83E4-D7684CDE2E86}"/>
            </c:ext>
          </c:extLst>
        </c:ser>
        <c:ser>
          <c:idx val="1"/>
          <c:order val="1"/>
          <c:tx>
            <c:strRef>
              <c:f>Sheet1!$C$1</c:f>
              <c:strCache>
                <c:ptCount val="1"/>
                <c:pt idx="0">
                  <c:v>Transitioned Prior 1-20-2020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Exception Requests</c:v>
                </c:pt>
              </c:strCache>
            </c:strRef>
          </c:cat>
          <c:val>
            <c:numRef>
              <c:f>Sheet1!$C$2:$C$5</c:f>
              <c:numCache>
                <c:formatCode>General</c:formatCode>
                <c:ptCount val="4"/>
                <c:pt idx="0">
                  <c:v>48</c:v>
                </c:pt>
              </c:numCache>
            </c:numRef>
          </c:val>
          <c:extLst>
            <c:ext xmlns:c16="http://schemas.microsoft.com/office/drawing/2014/chart" uri="{C3380CC4-5D6E-409C-BE32-E72D297353CC}">
              <c16:uniqueId val="{00000001-1C2B-4753-83E4-D7684CDE2E86}"/>
            </c:ext>
          </c:extLst>
        </c:ser>
        <c:ser>
          <c:idx val="2"/>
          <c:order val="2"/>
          <c:tx>
            <c:strRef>
              <c:f>Sheet1!$D$1</c:f>
              <c:strCache>
                <c:ptCount val="1"/>
                <c:pt idx="0">
                  <c:v>Post 1-20-2020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Exception Requests</c:v>
                </c:pt>
              </c:strCache>
            </c:strRef>
          </c:cat>
          <c:val>
            <c:numRef>
              <c:f>Sheet1!$D$2:$D$5</c:f>
              <c:numCache>
                <c:formatCode>General</c:formatCode>
                <c:ptCount val="4"/>
                <c:pt idx="0">
                  <c:v>59</c:v>
                </c:pt>
              </c:numCache>
            </c:numRef>
          </c:val>
          <c:extLst>
            <c:ext xmlns:c16="http://schemas.microsoft.com/office/drawing/2014/chart" uri="{C3380CC4-5D6E-409C-BE32-E72D297353CC}">
              <c16:uniqueId val="{00000002-1C2B-4753-83E4-D7684CDE2E86}"/>
            </c:ext>
          </c:extLst>
        </c:ser>
        <c:dLbls>
          <c:showLegendKey val="0"/>
          <c:showVal val="0"/>
          <c:showCatName val="0"/>
          <c:showSerName val="0"/>
          <c:showPercent val="0"/>
          <c:showBubbleSize val="0"/>
        </c:dLbls>
        <c:gapWidth val="150"/>
        <c:axId val="438792520"/>
        <c:axId val="438798424"/>
      </c:barChart>
      <c:catAx>
        <c:axId val="43879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38798424"/>
        <c:crosses val="autoZero"/>
        <c:auto val="1"/>
        <c:lblAlgn val="ctr"/>
        <c:lblOffset val="100"/>
        <c:noMultiLvlLbl val="0"/>
      </c:catAx>
      <c:valAx>
        <c:axId val="438798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8792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A6B4D-BC5B-47CD-A7D3-C6A7BD6B1320}"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1478A4C9-C397-4DF5-8D43-3B67237664BA}">
      <dgm:prSet phldrT="[Text]"/>
      <dgm:spPr/>
      <dgm:t>
        <a:bodyPr/>
        <a:lstStyle/>
        <a:p>
          <a:r>
            <a:rPr lang="en-US" dirty="0">
              <a:solidFill>
                <a:schemeClr val="tx1"/>
              </a:solidFill>
            </a:rPr>
            <a:t>September 2016</a:t>
          </a:r>
        </a:p>
      </dgm:t>
    </dgm:pt>
    <dgm:pt modelId="{DE658EB6-86A7-4339-992D-CA0CD4E81592}" type="parTrans" cxnId="{143B9735-6099-4115-BB28-0A934FE9C59F}">
      <dgm:prSet/>
      <dgm:spPr/>
      <dgm:t>
        <a:bodyPr/>
        <a:lstStyle/>
        <a:p>
          <a:endParaRPr lang="en-US"/>
        </a:p>
      </dgm:t>
    </dgm:pt>
    <dgm:pt modelId="{A925CBA5-543F-4412-91DC-CC5CAEA446DC}" type="sibTrans" cxnId="{143B9735-6099-4115-BB28-0A934FE9C59F}">
      <dgm:prSet/>
      <dgm:spPr/>
      <dgm:t>
        <a:bodyPr/>
        <a:lstStyle/>
        <a:p>
          <a:endParaRPr lang="en-US"/>
        </a:p>
      </dgm:t>
    </dgm:pt>
    <dgm:pt modelId="{5337D3C5-6B4D-41B0-AD7F-E526CDD36B2C}">
      <dgm:prSet phldrT="[Text]" custT="1"/>
      <dgm:spPr>
        <a:solidFill>
          <a:srgbClr val="FF66FF"/>
        </a:solidFill>
      </dgm:spPr>
      <dgm:t>
        <a:bodyPr/>
        <a:lstStyle/>
        <a:p>
          <a:r>
            <a:rPr lang="en-US" sz="1000" dirty="0">
              <a:solidFill>
                <a:schemeClr val="tx1"/>
              </a:solidFill>
            </a:rPr>
            <a:t>January 19, 2017</a:t>
          </a:r>
        </a:p>
      </dgm:t>
    </dgm:pt>
    <dgm:pt modelId="{9B9A361E-1C42-4B8D-B1A3-67231180FB31}" type="parTrans" cxnId="{7B3A638A-D45B-43EC-B75E-20A622298DB5}">
      <dgm:prSet/>
      <dgm:spPr/>
      <dgm:t>
        <a:bodyPr/>
        <a:lstStyle/>
        <a:p>
          <a:endParaRPr lang="en-US"/>
        </a:p>
      </dgm:t>
    </dgm:pt>
    <dgm:pt modelId="{A6700B03-548E-4C8A-BDEE-3406F696646F}" type="sibTrans" cxnId="{7B3A638A-D45B-43EC-B75E-20A622298DB5}">
      <dgm:prSet/>
      <dgm:spPr/>
      <dgm:t>
        <a:bodyPr/>
        <a:lstStyle/>
        <a:p>
          <a:endParaRPr lang="en-US"/>
        </a:p>
      </dgm:t>
    </dgm:pt>
    <dgm:pt modelId="{CA2142E2-BEEC-4E56-B5F2-265E8256D2C6}">
      <dgm:prSet phldrT="[Text]" custT="1"/>
      <dgm:spPr>
        <a:solidFill>
          <a:schemeClr val="bg1">
            <a:lumMod val="85000"/>
          </a:schemeClr>
        </a:solidFill>
      </dgm:spPr>
      <dgm:t>
        <a:bodyPr/>
        <a:lstStyle/>
        <a:p>
          <a:r>
            <a:rPr lang="en-US" sz="900" dirty="0">
              <a:solidFill>
                <a:schemeClr val="tx1"/>
              </a:solidFill>
            </a:rPr>
            <a:t>January 23, 2018</a:t>
          </a:r>
        </a:p>
      </dgm:t>
    </dgm:pt>
    <dgm:pt modelId="{6C63A1A3-9CE1-4E3F-BAB9-7F1464578AEE}" type="parTrans" cxnId="{E9B45BFA-47BD-431A-B401-AF4FF56AAC3D}">
      <dgm:prSet/>
      <dgm:spPr/>
      <dgm:t>
        <a:bodyPr/>
        <a:lstStyle/>
        <a:p>
          <a:endParaRPr lang="en-US"/>
        </a:p>
      </dgm:t>
    </dgm:pt>
    <dgm:pt modelId="{B3077F17-A147-44B6-B1AE-07E228DE4F65}" type="sibTrans" cxnId="{E9B45BFA-47BD-431A-B401-AF4FF56AAC3D}">
      <dgm:prSet/>
      <dgm:spPr/>
      <dgm:t>
        <a:bodyPr/>
        <a:lstStyle/>
        <a:p>
          <a:endParaRPr lang="en-US"/>
        </a:p>
      </dgm:t>
    </dgm:pt>
    <dgm:pt modelId="{AE58A5E5-166D-4D06-9121-4528D893EF07}">
      <dgm:prSet phldrT="[Text]" custT="1"/>
      <dgm:spPr>
        <a:solidFill>
          <a:srgbClr val="00B0F0"/>
        </a:solidFill>
      </dgm:spPr>
      <dgm:t>
        <a:bodyPr/>
        <a:lstStyle/>
        <a:p>
          <a:r>
            <a:rPr lang="en-US" sz="1000" dirty="0">
              <a:solidFill>
                <a:schemeClr val="tx1"/>
              </a:solidFill>
            </a:rPr>
            <a:t>June 19, 2018</a:t>
          </a:r>
        </a:p>
      </dgm:t>
    </dgm:pt>
    <dgm:pt modelId="{57B50200-7065-477E-9E38-49465A83F677}" type="parTrans" cxnId="{69C23752-F59B-40B8-B78F-F9542C97642A}">
      <dgm:prSet/>
      <dgm:spPr/>
      <dgm:t>
        <a:bodyPr/>
        <a:lstStyle/>
        <a:p>
          <a:endParaRPr lang="en-US"/>
        </a:p>
      </dgm:t>
    </dgm:pt>
    <dgm:pt modelId="{DFDAD19D-1653-461A-A930-C86627947D05}" type="sibTrans" cxnId="{69C23752-F59B-40B8-B78F-F9542C97642A}">
      <dgm:prSet/>
      <dgm:spPr/>
      <dgm:t>
        <a:bodyPr/>
        <a:lstStyle/>
        <a:p>
          <a:endParaRPr lang="en-US"/>
        </a:p>
      </dgm:t>
    </dgm:pt>
    <dgm:pt modelId="{0ADE2EEE-964E-4BC2-8F9A-C84CFA7C8CBC}">
      <dgm:prSet phldrT="[Text]" custT="1"/>
      <dgm:spPr>
        <a:solidFill>
          <a:srgbClr val="FFC000"/>
        </a:solidFill>
      </dgm:spPr>
      <dgm:t>
        <a:bodyPr/>
        <a:lstStyle/>
        <a:p>
          <a:r>
            <a:rPr lang="en-US" sz="1000" dirty="0">
              <a:solidFill>
                <a:schemeClr val="tx1"/>
              </a:solidFill>
            </a:rPr>
            <a:t>July 19, 2018</a:t>
          </a:r>
        </a:p>
      </dgm:t>
    </dgm:pt>
    <dgm:pt modelId="{41CC6E6D-659E-42DA-9778-B1CE07DBDDE5}" type="parTrans" cxnId="{A19B799C-57E6-403A-9818-7D658ABDE271}">
      <dgm:prSet/>
      <dgm:spPr/>
      <dgm:t>
        <a:bodyPr/>
        <a:lstStyle/>
        <a:p>
          <a:endParaRPr lang="en-US"/>
        </a:p>
      </dgm:t>
    </dgm:pt>
    <dgm:pt modelId="{94EE1717-1210-4ADF-8F32-1F2079398FEA}" type="sibTrans" cxnId="{A19B799C-57E6-403A-9818-7D658ABDE271}">
      <dgm:prSet/>
      <dgm:spPr/>
      <dgm:t>
        <a:bodyPr/>
        <a:lstStyle/>
        <a:p>
          <a:endParaRPr lang="en-US"/>
        </a:p>
      </dgm:t>
    </dgm:pt>
    <dgm:pt modelId="{C713B94D-C407-42B2-B177-BE771F2730C5}">
      <dgm:prSet phldrT="[Text]" custT="1"/>
      <dgm:spPr>
        <a:solidFill>
          <a:srgbClr val="00B050"/>
        </a:solidFill>
      </dgm:spPr>
      <dgm:t>
        <a:bodyPr/>
        <a:lstStyle/>
        <a:p>
          <a:r>
            <a:rPr lang="en-US" sz="1000" dirty="0">
              <a:solidFill>
                <a:schemeClr val="tx1"/>
              </a:solidFill>
            </a:rPr>
            <a:t>January 21, 2019</a:t>
          </a:r>
        </a:p>
      </dgm:t>
    </dgm:pt>
    <dgm:pt modelId="{97CD3A9B-E0D0-4324-A9C3-CE4922758CDA}" type="parTrans" cxnId="{ED7C262D-E54F-49A7-A200-C92699624E40}">
      <dgm:prSet/>
      <dgm:spPr/>
      <dgm:t>
        <a:bodyPr/>
        <a:lstStyle/>
        <a:p>
          <a:endParaRPr lang="en-US"/>
        </a:p>
      </dgm:t>
    </dgm:pt>
    <dgm:pt modelId="{A60E96D5-774E-465F-AE09-8E7EDCA2C05E}" type="sibTrans" cxnId="{ED7C262D-E54F-49A7-A200-C92699624E40}">
      <dgm:prSet/>
      <dgm:spPr/>
      <dgm:t>
        <a:bodyPr/>
        <a:lstStyle/>
        <a:p>
          <a:endParaRPr lang="en-US"/>
        </a:p>
      </dgm:t>
    </dgm:pt>
    <dgm:pt modelId="{D8EF994F-9EA2-4012-A607-2EA0297F4367}">
      <dgm:prSet phldrT="[Text]" custT="1"/>
      <dgm:spPr>
        <a:solidFill>
          <a:srgbClr val="AB85EF"/>
        </a:solidFill>
      </dgm:spPr>
      <dgm:t>
        <a:bodyPr/>
        <a:lstStyle/>
        <a:p>
          <a:r>
            <a:rPr lang="en-US" sz="1000" dirty="0">
              <a:solidFill>
                <a:schemeClr val="tx1"/>
              </a:solidFill>
            </a:rPr>
            <a:t>January 19, 2018</a:t>
          </a:r>
        </a:p>
      </dgm:t>
    </dgm:pt>
    <dgm:pt modelId="{08B6B046-6068-4DB6-B5E4-189D79A66130}" type="parTrans" cxnId="{64418C96-D5D2-41EC-8FA9-6AD90C952D60}">
      <dgm:prSet/>
      <dgm:spPr/>
      <dgm:t>
        <a:bodyPr/>
        <a:lstStyle/>
        <a:p>
          <a:endParaRPr lang="en-US"/>
        </a:p>
      </dgm:t>
    </dgm:pt>
    <dgm:pt modelId="{680CD05A-CB6D-427E-AB4A-B538DED5F8F0}" type="sibTrans" cxnId="{64418C96-D5D2-41EC-8FA9-6AD90C952D60}">
      <dgm:prSet/>
      <dgm:spPr/>
      <dgm:t>
        <a:bodyPr/>
        <a:lstStyle/>
        <a:p>
          <a:endParaRPr lang="en-US"/>
        </a:p>
      </dgm:t>
    </dgm:pt>
    <dgm:pt modelId="{3B80AF29-C9C4-41B3-AC73-CA4B51727E6C}">
      <dgm:prSet phldrT="[Text]" custT="1"/>
      <dgm:spPr/>
      <dgm:t>
        <a:bodyPr/>
        <a:lstStyle/>
        <a:p>
          <a:r>
            <a:rPr lang="en-US" sz="1800" b="1" dirty="0"/>
            <a:t>Jan 20, 2020</a:t>
          </a:r>
        </a:p>
      </dgm:t>
    </dgm:pt>
    <dgm:pt modelId="{84A08629-3C9A-43DC-9DFC-8FE4A480FD68}" type="parTrans" cxnId="{EF422B00-9A77-41B1-8C41-291C59758B0B}">
      <dgm:prSet/>
      <dgm:spPr/>
      <dgm:t>
        <a:bodyPr/>
        <a:lstStyle/>
        <a:p>
          <a:endParaRPr lang="en-US"/>
        </a:p>
      </dgm:t>
    </dgm:pt>
    <dgm:pt modelId="{67F3B904-6DCA-46D7-BCB0-C40B7F01E0D0}" type="sibTrans" cxnId="{EF422B00-9A77-41B1-8C41-291C59758B0B}">
      <dgm:prSet/>
      <dgm:spPr/>
      <dgm:t>
        <a:bodyPr/>
        <a:lstStyle/>
        <a:p>
          <a:endParaRPr lang="en-US"/>
        </a:p>
      </dgm:t>
    </dgm:pt>
    <dgm:pt modelId="{D8914277-1695-4ACC-9A9E-8BE3653EC6FD}" type="pres">
      <dgm:prSet presAssocID="{CF4A6B4D-BC5B-47CD-A7D3-C6A7BD6B1320}" presName="Name0" presStyleCnt="0">
        <dgm:presLayoutVars>
          <dgm:dir/>
          <dgm:animLvl val="lvl"/>
          <dgm:resizeHandles val="exact"/>
        </dgm:presLayoutVars>
      </dgm:prSet>
      <dgm:spPr/>
    </dgm:pt>
    <dgm:pt modelId="{92A00B78-2453-48A0-AA5A-6594C835A44B}" type="pres">
      <dgm:prSet presAssocID="{1478A4C9-C397-4DF5-8D43-3B67237664BA}" presName="parTxOnly" presStyleLbl="node1" presStyleIdx="0" presStyleCnt="8" custScaleX="71018" custLinFactX="0" custLinFactNeighborX="-100000" custLinFactNeighborY="1246">
        <dgm:presLayoutVars>
          <dgm:chMax val="0"/>
          <dgm:chPref val="0"/>
          <dgm:bulletEnabled val="1"/>
        </dgm:presLayoutVars>
      </dgm:prSet>
      <dgm:spPr/>
    </dgm:pt>
    <dgm:pt modelId="{50ED8AC5-9FA1-481E-9E12-4C8710456B0A}" type="pres">
      <dgm:prSet presAssocID="{A925CBA5-543F-4412-91DC-CC5CAEA446DC}" presName="parTxOnlySpace" presStyleCnt="0"/>
      <dgm:spPr/>
    </dgm:pt>
    <dgm:pt modelId="{AB13DEDC-E580-402E-B214-0657B2F5D4F9}" type="pres">
      <dgm:prSet presAssocID="{5337D3C5-6B4D-41B0-AD7F-E526CDD36B2C}" presName="parTxOnly" presStyleLbl="node1" presStyleIdx="1" presStyleCnt="8" custScaleX="73855" custLinFactNeighborX="-3856" custLinFactNeighborY="-250">
        <dgm:presLayoutVars>
          <dgm:chMax val="0"/>
          <dgm:chPref val="0"/>
          <dgm:bulletEnabled val="1"/>
        </dgm:presLayoutVars>
      </dgm:prSet>
      <dgm:spPr/>
    </dgm:pt>
    <dgm:pt modelId="{FEC0F803-F969-4700-AEAB-A7AC4DC9C611}" type="pres">
      <dgm:prSet presAssocID="{A6700B03-548E-4C8A-BDEE-3406F696646F}" presName="parTxOnlySpace" presStyleCnt="0"/>
      <dgm:spPr/>
    </dgm:pt>
    <dgm:pt modelId="{B8CDABF7-6D99-4F72-A1CB-D80AFABB0552}" type="pres">
      <dgm:prSet presAssocID="{D8EF994F-9EA2-4012-A607-2EA0297F4367}" presName="parTxOnly" presStyleLbl="node1" presStyleIdx="2" presStyleCnt="8" custScaleX="77697" custLinFactNeighborX="78473" custLinFactNeighborY="-1552">
        <dgm:presLayoutVars>
          <dgm:chMax val="0"/>
          <dgm:chPref val="0"/>
          <dgm:bulletEnabled val="1"/>
        </dgm:presLayoutVars>
      </dgm:prSet>
      <dgm:spPr/>
    </dgm:pt>
    <dgm:pt modelId="{13CD64C6-643A-41B4-985E-62C3488F0747}" type="pres">
      <dgm:prSet presAssocID="{680CD05A-CB6D-427E-AB4A-B538DED5F8F0}" presName="parTxOnlySpace" presStyleCnt="0"/>
      <dgm:spPr/>
    </dgm:pt>
    <dgm:pt modelId="{E2F28F4F-109A-4FA2-86FD-1487FAC747EC}" type="pres">
      <dgm:prSet presAssocID="{CA2142E2-BEEC-4E56-B5F2-265E8256D2C6}" presName="parTxOnly" presStyleLbl="node1" presStyleIdx="3" presStyleCnt="8" custScaleX="67198" custLinFactX="19" custLinFactNeighborX="100000" custLinFactNeighborY="-3191">
        <dgm:presLayoutVars>
          <dgm:chMax val="0"/>
          <dgm:chPref val="0"/>
          <dgm:bulletEnabled val="1"/>
        </dgm:presLayoutVars>
      </dgm:prSet>
      <dgm:spPr/>
    </dgm:pt>
    <dgm:pt modelId="{E846C1FD-E4CA-42E6-812E-5D45A4A3A2B6}" type="pres">
      <dgm:prSet presAssocID="{B3077F17-A147-44B6-B1AE-07E228DE4F65}" presName="parTxOnlySpace" presStyleCnt="0"/>
      <dgm:spPr/>
    </dgm:pt>
    <dgm:pt modelId="{B3DB725C-E8BE-4922-B6FF-54523C5636DB}" type="pres">
      <dgm:prSet presAssocID="{AE58A5E5-166D-4D06-9121-4528D893EF07}" presName="parTxOnly" presStyleLbl="node1" presStyleIdx="4" presStyleCnt="8" custScaleX="80514" custLinFactNeighborX="92239" custLinFactNeighborY="-250">
        <dgm:presLayoutVars>
          <dgm:chMax val="0"/>
          <dgm:chPref val="0"/>
          <dgm:bulletEnabled val="1"/>
        </dgm:presLayoutVars>
      </dgm:prSet>
      <dgm:spPr/>
    </dgm:pt>
    <dgm:pt modelId="{C7306FD1-0064-4461-9711-CCC9D41CB617}" type="pres">
      <dgm:prSet presAssocID="{DFDAD19D-1653-461A-A930-C86627947D05}" presName="parTxOnlySpace" presStyleCnt="0"/>
      <dgm:spPr/>
    </dgm:pt>
    <dgm:pt modelId="{7EE7A822-B923-4DB4-B8BE-EFDDEC600239}" type="pres">
      <dgm:prSet presAssocID="{0ADE2EEE-964E-4BC2-8F9A-C84CFA7C8CBC}" presName="parTxOnly" presStyleLbl="node1" presStyleIdx="5" presStyleCnt="8" custScaleX="77776" custLinFactNeighborX="76487" custLinFactNeighborY="-1456">
        <dgm:presLayoutVars>
          <dgm:chMax val="0"/>
          <dgm:chPref val="0"/>
          <dgm:bulletEnabled val="1"/>
        </dgm:presLayoutVars>
      </dgm:prSet>
      <dgm:spPr/>
    </dgm:pt>
    <dgm:pt modelId="{DF3DBF55-BE49-49C9-9E9E-95B9CDA9F53A}" type="pres">
      <dgm:prSet presAssocID="{94EE1717-1210-4ADF-8F32-1F2079398FEA}" presName="parTxOnlySpace" presStyleCnt="0"/>
      <dgm:spPr/>
    </dgm:pt>
    <dgm:pt modelId="{C19B1F43-18FE-4675-AE65-AAAEAF68ADFB}" type="pres">
      <dgm:prSet presAssocID="{C713B94D-C407-42B2-B177-BE771F2730C5}" presName="parTxOnly" presStyleLbl="node1" presStyleIdx="6" presStyleCnt="8" custScaleX="87818" custLinFactNeighborX="73768" custLinFactNeighborY="-2261">
        <dgm:presLayoutVars>
          <dgm:chMax val="0"/>
          <dgm:chPref val="0"/>
          <dgm:bulletEnabled val="1"/>
        </dgm:presLayoutVars>
      </dgm:prSet>
      <dgm:spPr/>
    </dgm:pt>
    <dgm:pt modelId="{F46F16FC-DAB2-4A93-A7E0-8498C366D1E7}" type="pres">
      <dgm:prSet presAssocID="{A60E96D5-774E-465F-AE09-8E7EDCA2C05E}" presName="parTxOnlySpace" presStyleCnt="0"/>
      <dgm:spPr/>
    </dgm:pt>
    <dgm:pt modelId="{3E5112EE-CE9A-4403-A846-EF9B42A3BC68}" type="pres">
      <dgm:prSet presAssocID="{3B80AF29-C9C4-41B3-AC73-CA4B51727E6C}" presName="parTxOnly" presStyleLbl="node1" presStyleIdx="7" presStyleCnt="8">
        <dgm:presLayoutVars>
          <dgm:chMax val="0"/>
          <dgm:chPref val="0"/>
          <dgm:bulletEnabled val="1"/>
        </dgm:presLayoutVars>
      </dgm:prSet>
      <dgm:spPr/>
    </dgm:pt>
  </dgm:ptLst>
  <dgm:cxnLst>
    <dgm:cxn modelId="{EF422B00-9A77-41B1-8C41-291C59758B0B}" srcId="{CF4A6B4D-BC5B-47CD-A7D3-C6A7BD6B1320}" destId="{3B80AF29-C9C4-41B3-AC73-CA4B51727E6C}" srcOrd="7" destOrd="0" parTransId="{84A08629-3C9A-43DC-9DFC-8FE4A480FD68}" sibTransId="{67F3B904-6DCA-46D7-BCB0-C40B7F01E0D0}"/>
    <dgm:cxn modelId="{E62EC602-11C4-ED41-A7F7-CA90659A705C}" type="presOf" srcId="{C713B94D-C407-42B2-B177-BE771F2730C5}" destId="{C19B1F43-18FE-4675-AE65-AAAEAF68ADFB}" srcOrd="0" destOrd="0" presId="urn:microsoft.com/office/officeart/2005/8/layout/chevron1"/>
    <dgm:cxn modelId="{1EC57508-60E9-1B4D-8524-E28C1DC29B1A}" type="presOf" srcId="{D8EF994F-9EA2-4012-A607-2EA0297F4367}" destId="{B8CDABF7-6D99-4F72-A1CB-D80AFABB0552}" srcOrd="0" destOrd="0" presId="urn:microsoft.com/office/officeart/2005/8/layout/chevron1"/>
    <dgm:cxn modelId="{ED7C262D-E54F-49A7-A200-C92699624E40}" srcId="{CF4A6B4D-BC5B-47CD-A7D3-C6A7BD6B1320}" destId="{C713B94D-C407-42B2-B177-BE771F2730C5}" srcOrd="6" destOrd="0" parTransId="{97CD3A9B-E0D0-4324-A9C3-CE4922758CDA}" sibTransId="{A60E96D5-774E-465F-AE09-8E7EDCA2C05E}"/>
    <dgm:cxn modelId="{143B9735-6099-4115-BB28-0A934FE9C59F}" srcId="{CF4A6B4D-BC5B-47CD-A7D3-C6A7BD6B1320}" destId="{1478A4C9-C397-4DF5-8D43-3B67237664BA}" srcOrd="0" destOrd="0" parTransId="{DE658EB6-86A7-4339-992D-CA0CD4E81592}" sibTransId="{A925CBA5-543F-4412-91DC-CC5CAEA446DC}"/>
    <dgm:cxn modelId="{E691CB6F-037D-F640-BC2F-40BF5F5D4EE9}" type="presOf" srcId="{CA2142E2-BEEC-4E56-B5F2-265E8256D2C6}" destId="{E2F28F4F-109A-4FA2-86FD-1487FAC747EC}" srcOrd="0" destOrd="0" presId="urn:microsoft.com/office/officeart/2005/8/layout/chevron1"/>
    <dgm:cxn modelId="{69C23752-F59B-40B8-B78F-F9542C97642A}" srcId="{CF4A6B4D-BC5B-47CD-A7D3-C6A7BD6B1320}" destId="{AE58A5E5-166D-4D06-9121-4528D893EF07}" srcOrd="4" destOrd="0" parTransId="{57B50200-7065-477E-9E38-49465A83F677}" sibTransId="{DFDAD19D-1653-461A-A930-C86627947D05}"/>
    <dgm:cxn modelId="{795E8E59-DF98-CA48-82D4-1F8EE423A575}" type="presOf" srcId="{0ADE2EEE-964E-4BC2-8F9A-C84CFA7C8CBC}" destId="{7EE7A822-B923-4DB4-B8BE-EFDDEC600239}" srcOrd="0" destOrd="0" presId="urn:microsoft.com/office/officeart/2005/8/layout/chevron1"/>
    <dgm:cxn modelId="{7B3A638A-D45B-43EC-B75E-20A622298DB5}" srcId="{CF4A6B4D-BC5B-47CD-A7D3-C6A7BD6B1320}" destId="{5337D3C5-6B4D-41B0-AD7F-E526CDD36B2C}" srcOrd="1" destOrd="0" parTransId="{9B9A361E-1C42-4B8D-B1A3-67231180FB31}" sibTransId="{A6700B03-548E-4C8A-BDEE-3406F696646F}"/>
    <dgm:cxn modelId="{536AEB95-FE07-43A0-B04B-0F69264E648B}" type="presOf" srcId="{3B80AF29-C9C4-41B3-AC73-CA4B51727E6C}" destId="{3E5112EE-CE9A-4403-A846-EF9B42A3BC68}" srcOrd="0" destOrd="0" presId="urn:microsoft.com/office/officeart/2005/8/layout/chevron1"/>
    <dgm:cxn modelId="{64418C96-D5D2-41EC-8FA9-6AD90C952D60}" srcId="{CF4A6B4D-BC5B-47CD-A7D3-C6A7BD6B1320}" destId="{D8EF994F-9EA2-4012-A607-2EA0297F4367}" srcOrd="2" destOrd="0" parTransId="{08B6B046-6068-4DB6-B5E4-189D79A66130}" sibTransId="{680CD05A-CB6D-427E-AB4A-B538DED5F8F0}"/>
    <dgm:cxn modelId="{A19B799C-57E6-403A-9818-7D658ABDE271}" srcId="{CF4A6B4D-BC5B-47CD-A7D3-C6A7BD6B1320}" destId="{0ADE2EEE-964E-4BC2-8F9A-C84CFA7C8CBC}" srcOrd="5" destOrd="0" parTransId="{41CC6E6D-659E-42DA-9778-B1CE07DBDDE5}" sibTransId="{94EE1717-1210-4ADF-8F32-1F2079398FEA}"/>
    <dgm:cxn modelId="{5CDD71AF-F49E-164E-A397-064325615BBB}" type="presOf" srcId="{AE58A5E5-166D-4D06-9121-4528D893EF07}" destId="{B3DB725C-E8BE-4922-B6FF-54523C5636DB}" srcOrd="0" destOrd="0" presId="urn:microsoft.com/office/officeart/2005/8/layout/chevron1"/>
    <dgm:cxn modelId="{AC6C33E2-24A8-2D46-9EEC-E64DFD477A5E}" type="presOf" srcId="{5337D3C5-6B4D-41B0-AD7F-E526CDD36B2C}" destId="{AB13DEDC-E580-402E-B214-0657B2F5D4F9}" srcOrd="0" destOrd="0" presId="urn:microsoft.com/office/officeart/2005/8/layout/chevron1"/>
    <dgm:cxn modelId="{951ADEF1-A798-7543-B416-D2AEB1630C2E}" type="presOf" srcId="{1478A4C9-C397-4DF5-8D43-3B67237664BA}" destId="{92A00B78-2453-48A0-AA5A-6594C835A44B}" srcOrd="0" destOrd="0" presId="urn:microsoft.com/office/officeart/2005/8/layout/chevron1"/>
    <dgm:cxn modelId="{D011AFF5-B2F6-3A49-9521-41DD104A6B79}" type="presOf" srcId="{CF4A6B4D-BC5B-47CD-A7D3-C6A7BD6B1320}" destId="{D8914277-1695-4ACC-9A9E-8BE3653EC6FD}" srcOrd="0" destOrd="0" presId="urn:microsoft.com/office/officeart/2005/8/layout/chevron1"/>
    <dgm:cxn modelId="{E9B45BFA-47BD-431A-B401-AF4FF56AAC3D}" srcId="{CF4A6B4D-BC5B-47CD-A7D3-C6A7BD6B1320}" destId="{CA2142E2-BEEC-4E56-B5F2-265E8256D2C6}" srcOrd="3" destOrd="0" parTransId="{6C63A1A3-9CE1-4E3F-BAB9-7F1464578AEE}" sibTransId="{B3077F17-A147-44B6-B1AE-07E228DE4F65}"/>
    <dgm:cxn modelId="{A438C66B-51B4-C847-9061-DBB24050F46F}" type="presParOf" srcId="{D8914277-1695-4ACC-9A9E-8BE3653EC6FD}" destId="{92A00B78-2453-48A0-AA5A-6594C835A44B}" srcOrd="0" destOrd="0" presId="urn:microsoft.com/office/officeart/2005/8/layout/chevron1"/>
    <dgm:cxn modelId="{738ABBDA-6B4B-4144-8165-047E01CD7119}" type="presParOf" srcId="{D8914277-1695-4ACC-9A9E-8BE3653EC6FD}" destId="{50ED8AC5-9FA1-481E-9E12-4C8710456B0A}" srcOrd="1" destOrd="0" presId="urn:microsoft.com/office/officeart/2005/8/layout/chevron1"/>
    <dgm:cxn modelId="{3240FF70-D7E1-0A41-AC54-2D110158DDA2}" type="presParOf" srcId="{D8914277-1695-4ACC-9A9E-8BE3653EC6FD}" destId="{AB13DEDC-E580-402E-B214-0657B2F5D4F9}" srcOrd="2" destOrd="0" presId="urn:microsoft.com/office/officeart/2005/8/layout/chevron1"/>
    <dgm:cxn modelId="{058CC31E-F862-D54E-BBEC-73C49C7144AD}" type="presParOf" srcId="{D8914277-1695-4ACC-9A9E-8BE3653EC6FD}" destId="{FEC0F803-F969-4700-AEAB-A7AC4DC9C611}" srcOrd="3" destOrd="0" presId="urn:microsoft.com/office/officeart/2005/8/layout/chevron1"/>
    <dgm:cxn modelId="{DF4597CC-0397-FC46-A3CC-3C77367F6B95}" type="presParOf" srcId="{D8914277-1695-4ACC-9A9E-8BE3653EC6FD}" destId="{B8CDABF7-6D99-4F72-A1CB-D80AFABB0552}" srcOrd="4" destOrd="0" presId="urn:microsoft.com/office/officeart/2005/8/layout/chevron1"/>
    <dgm:cxn modelId="{47ECA7A1-4D19-CE42-8762-BA6F4FE439C3}" type="presParOf" srcId="{D8914277-1695-4ACC-9A9E-8BE3653EC6FD}" destId="{13CD64C6-643A-41B4-985E-62C3488F0747}" srcOrd="5" destOrd="0" presId="urn:microsoft.com/office/officeart/2005/8/layout/chevron1"/>
    <dgm:cxn modelId="{FA5B75C0-D86E-C245-8ABD-F7C9EA6EA621}" type="presParOf" srcId="{D8914277-1695-4ACC-9A9E-8BE3653EC6FD}" destId="{E2F28F4F-109A-4FA2-86FD-1487FAC747EC}" srcOrd="6" destOrd="0" presId="urn:microsoft.com/office/officeart/2005/8/layout/chevron1"/>
    <dgm:cxn modelId="{C06DECA2-7745-9D48-BD73-743396EC14F3}" type="presParOf" srcId="{D8914277-1695-4ACC-9A9E-8BE3653EC6FD}" destId="{E846C1FD-E4CA-42E6-812E-5D45A4A3A2B6}" srcOrd="7" destOrd="0" presId="urn:microsoft.com/office/officeart/2005/8/layout/chevron1"/>
    <dgm:cxn modelId="{36028B34-9073-3847-B748-23899C21FFB7}" type="presParOf" srcId="{D8914277-1695-4ACC-9A9E-8BE3653EC6FD}" destId="{B3DB725C-E8BE-4922-B6FF-54523C5636DB}" srcOrd="8" destOrd="0" presId="urn:microsoft.com/office/officeart/2005/8/layout/chevron1"/>
    <dgm:cxn modelId="{CA49E5D0-DE9B-2C4F-97E2-1484D0C7DCA7}" type="presParOf" srcId="{D8914277-1695-4ACC-9A9E-8BE3653EC6FD}" destId="{C7306FD1-0064-4461-9711-CCC9D41CB617}" srcOrd="9" destOrd="0" presId="urn:microsoft.com/office/officeart/2005/8/layout/chevron1"/>
    <dgm:cxn modelId="{7C0B73FE-FED1-F44C-AC5D-AEF7CFA7E1F6}" type="presParOf" srcId="{D8914277-1695-4ACC-9A9E-8BE3653EC6FD}" destId="{7EE7A822-B923-4DB4-B8BE-EFDDEC600239}" srcOrd="10" destOrd="0" presId="urn:microsoft.com/office/officeart/2005/8/layout/chevron1"/>
    <dgm:cxn modelId="{8972FE89-3103-0A4C-A0DF-DFC3A2247367}" type="presParOf" srcId="{D8914277-1695-4ACC-9A9E-8BE3653EC6FD}" destId="{DF3DBF55-BE49-49C9-9E9E-95B9CDA9F53A}" srcOrd="11" destOrd="0" presId="urn:microsoft.com/office/officeart/2005/8/layout/chevron1"/>
    <dgm:cxn modelId="{0BB5C3BB-089E-4849-B133-8EDA381F701F}" type="presParOf" srcId="{D8914277-1695-4ACC-9A9E-8BE3653EC6FD}" destId="{C19B1F43-18FE-4675-AE65-AAAEAF68ADFB}" srcOrd="12" destOrd="0" presId="urn:microsoft.com/office/officeart/2005/8/layout/chevron1"/>
    <dgm:cxn modelId="{395B119D-1007-4896-A2D7-AD8B2F93564D}" type="presParOf" srcId="{D8914277-1695-4ACC-9A9E-8BE3653EC6FD}" destId="{F46F16FC-DAB2-4A93-A7E0-8498C366D1E7}" srcOrd="13" destOrd="0" presId="urn:microsoft.com/office/officeart/2005/8/layout/chevron1"/>
    <dgm:cxn modelId="{534C9BA7-48C7-40D1-AB3B-0FF1E9EB40DF}" type="presParOf" srcId="{D8914277-1695-4ACC-9A9E-8BE3653EC6FD}" destId="{3E5112EE-CE9A-4403-A846-EF9B42A3BC68}"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00B78-2453-48A0-AA5A-6594C835A44B}">
      <dsp:nvSpPr>
        <dsp:cNvPr id="0" name=""/>
        <dsp:cNvSpPr/>
      </dsp:nvSpPr>
      <dsp:spPr>
        <a:xfrm>
          <a:off x="0" y="1379997"/>
          <a:ext cx="1079394" cy="607955"/>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4" tIns="9335" rIns="9335" bIns="9335" numCol="1" spcCol="1270" anchor="ctr" anchorCtr="0">
          <a:noAutofit/>
        </a:bodyPr>
        <a:lstStyle/>
        <a:p>
          <a:pPr marL="0" lvl="0" indent="0" algn="ctr" defTabSz="311150">
            <a:lnSpc>
              <a:spcPct val="90000"/>
            </a:lnSpc>
            <a:spcBef>
              <a:spcPct val="0"/>
            </a:spcBef>
            <a:spcAft>
              <a:spcPct val="35000"/>
            </a:spcAft>
            <a:buNone/>
          </a:pPr>
          <a:r>
            <a:rPr lang="en-US" sz="700" kern="1200" dirty="0">
              <a:solidFill>
                <a:schemeClr val="tx1"/>
              </a:solidFill>
            </a:rPr>
            <a:t>September 2016</a:t>
          </a:r>
        </a:p>
      </dsp:txBody>
      <dsp:txXfrm>
        <a:off x="303978" y="1379997"/>
        <a:ext cx="471439" cy="607955"/>
      </dsp:txXfrm>
    </dsp:sp>
    <dsp:sp modelId="{AB13DEDC-E580-402E-B214-0657B2F5D4F9}">
      <dsp:nvSpPr>
        <dsp:cNvPr id="0" name=""/>
        <dsp:cNvSpPr/>
      </dsp:nvSpPr>
      <dsp:spPr>
        <a:xfrm>
          <a:off x="926502" y="1370902"/>
          <a:ext cx="1122513" cy="607955"/>
        </a:xfrm>
        <a:prstGeom prst="chevron">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2017</a:t>
          </a:r>
        </a:p>
      </dsp:txBody>
      <dsp:txXfrm>
        <a:off x="1230480" y="1370902"/>
        <a:ext cx="514558" cy="607955"/>
      </dsp:txXfrm>
    </dsp:sp>
    <dsp:sp modelId="{B8CDABF7-6D99-4F72-A1CB-D80AFABB0552}">
      <dsp:nvSpPr>
        <dsp:cNvPr id="0" name=""/>
        <dsp:cNvSpPr/>
      </dsp:nvSpPr>
      <dsp:spPr>
        <a:xfrm>
          <a:off x="2022158" y="1362986"/>
          <a:ext cx="1180907" cy="607955"/>
        </a:xfrm>
        <a:prstGeom prst="chevron">
          <a:avLst/>
        </a:prstGeom>
        <a:solidFill>
          <a:srgbClr val="AB85E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19, 2018</a:t>
          </a:r>
        </a:p>
      </dsp:txBody>
      <dsp:txXfrm>
        <a:off x="2326136" y="1362986"/>
        <a:ext cx="572952" cy="607955"/>
      </dsp:txXfrm>
    </dsp:sp>
    <dsp:sp modelId="{E2F28F4F-109A-4FA2-86FD-1487FAC747EC}">
      <dsp:nvSpPr>
        <dsp:cNvPr id="0" name=""/>
        <dsp:cNvSpPr/>
      </dsp:nvSpPr>
      <dsp:spPr>
        <a:xfrm>
          <a:off x="3084084" y="1353022"/>
          <a:ext cx="1021334" cy="607955"/>
        </a:xfrm>
        <a:prstGeom prst="chevr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January 23, 2018</a:t>
          </a:r>
        </a:p>
      </dsp:txBody>
      <dsp:txXfrm>
        <a:off x="3388062" y="1353022"/>
        <a:ext cx="413379" cy="607955"/>
      </dsp:txXfrm>
    </dsp:sp>
    <dsp:sp modelId="{B3DB725C-E8BE-4922-B6FF-54523C5636DB}">
      <dsp:nvSpPr>
        <dsp:cNvPr id="0" name=""/>
        <dsp:cNvSpPr/>
      </dsp:nvSpPr>
      <dsp:spPr>
        <a:xfrm>
          <a:off x="3941345" y="1370902"/>
          <a:ext cx="1223723" cy="607955"/>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June 19, 2018</a:t>
          </a:r>
        </a:p>
      </dsp:txBody>
      <dsp:txXfrm>
        <a:off x="4245323" y="1370902"/>
        <a:ext cx="615768" cy="607955"/>
      </dsp:txXfrm>
    </dsp:sp>
    <dsp:sp modelId="{7EE7A822-B923-4DB4-B8BE-EFDDEC600239}">
      <dsp:nvSpPr>
        <dsp:cNvPr id="0" name=""/>
        <dsp:cNvSpPr/>
      </dsp:nvSpPr>
      <dsp:spPr>
        <a:xfrm>
          <a:off x="4989138" y="1363570"/>
          <a:ext cx="1182108" cy="607955"/>
        </a:xfrm>
        <a:prstGeom prst="chevr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July 19, 2018</a:t>
          </a:r>
        </a:p>
      </dsp:txBody>
      <dsp:txXfrm>
        <a:off x="5293116" y="1363570"/>
        <a:ext cx="574153" cy="607955"/>
      </dsp:txXfrm>
    </dsp:sp>
    <dsp:sp modelId="{C19B1F43-18FE-4675-AE65-AAAEAF68ADFB}">
      <dsp:nvSpPr>
        <dsp:cNvPr id="0" name=""/>
        <dsp:cNvSpPr/>
      </dsp:nvSpPr>
      <dsp:spPr>
        <a:xfrm>
          <a:off x="6015126" y="1358676"/>
          <a:ext cx="1334735" cy="607955"/>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January 21, 2019</a:t>
          </a:r>
        </a:p>
      </dsp:txBody>
      <dsp:txXfrm>
        <a:off x="6319104" y="1358676"/>
        <a:ext cx="726780" cy="607955"/>
      </dsp:txXfrm>
    </dsp:sp>
    <dsp:sp modelId="{3E5112EE-CE9A-4403-A846-EF9B42A3BC68}">
      <dsp:nvSpPr>
        <dsp:cNvPr id="0" name=""/>
        <dsp:cNvSpPr/>
      </dsp:nvSpPr>
      <dsp:spPr>
        <a:xfrm>
          <a:off x="7085753" y="1372422"/>
          <a:ext cx="1519888" cy="607955"/>
        </a:xfrm>
        <a:prstGeom prst="chevron">
          <a:avLst/>
        </a:prstGeom>
        <a:solidFill>
          <a:schemeClr val="accent3">
            <a:hueOff val="-20065527"/>
            <a:satOff val="32477"/>
            <a:lumOff val="139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b="1" kern="1200" dirty="0"/>
            <a:t>Jan 20, 2020</a:t>
          </a:r>
        </a:p>
      </dsp:txBody>
      <dsp:txXfrm>
        <a:off x="7389731" y="1372422"/>
        <a:ext cx="911933" cy="6079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8D1F3C7B-FC70-4711-BC45-E540C48E6FE3}" type="slidenum">
              <a:rPr lang="en-US" smtClean="0"/>
              <a:t>‹#›</a:t>
            </a:fld>
            <a:endParaRPr lang="en-US" dirty="0"/>
          </a:p>
        </p:txBody>
      </p:sp>
    </p:spTree>
    <p:extLst>
      <p:ext uri="{BB962C8B-B14F-4D97-AF65-F5344CB8AC3E}">
        <p14:creationId xmlns:p14="http://schemas.microsoft.com/office/powerpoint/2010/main" val="24249578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12T16:38:11.165"/>
    </inkml:context>
    <inkml:brush xml:id="br0">
      <inkml:brushProperty name="width" value="0.1" units="cm"/>
      <inkml:brushProperty name="height" value="0.1" units="cm"/>
      <inkml:brushProperty name="color" value="#FFC114"/>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34EA58A-39E5-4D21-9D36-B59FED999BAC}" type="slidenum">
              <a:rPr lang="en-US" smtClean="0"/>
              <a:t>‹#›</a:t>
            </a:fld>
            <a:endParaRPr lang="en-US" dirty="0"/>
          </a:p>
        </p:txBody>
      </p:sp>
    </p:spTree>
    <p:extLst>
      <p:ext uri="{BB962C8B-B14F-4D97-AF65-F5344CB8AC3E}">
        <p14:creationId xmlns:p14="http://schemas.microsoft.com/office/powerpoint/2010/main" val="2897138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11</a:t>
            </a:fld>
            <a:endParaRPr lang="en-US" dirty="0"/>
          </a:p>
        </p:txBody>
      </p:sp>
    </p:spTree>
    <p:extLst>
      <p:ext uri="{BB962C8B-B14F-4D97-AF65-F5344CB8AC3E}">
        <p14:creationId xmlns:p14="http://schemas.microsoft.com/office/powerpoint/2010/main" val="5753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13</a:t>
            </a:fld>
            <a:endParaRPr lang="en-US" dirty="0"/>
          </a:p>
        </p:txBody>
      </p:sp>
    </p:spTree>
    <p:extLst>
      <p:ext uri="{BB962C8B-B14F-4D97-AF65-F5344CB8AC3E}">
        <p14:creationId xmlns:p14="http://schemas.microsoft.com/office/powerpoint/2010/main" val="364532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14</a:t>
            </a:fld>
            <a:endParaRPr lang="en-US" dirty="0"/>
          </a:p>
        </p:txBody>
      </p:sp>
    </p:spTree>
    <p:extLst>
      <p:ext uri="{BB962C8B-B14F-4D97-AF65-F5344CB8AC3E}">
        <p14:creationId xmlns:p14="http://schemas.microsoft.com/office/powerpoint/2010/main" val="2020506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17</a:t>
            </a:fld>
            <a:endParaRPr lang="en-US" dirty="0"/>
          </a:p>
        </p:txBody>
      </p:sp>
    </p:spTree>
    <p:extLst>
      <p:ext uri="{BB962C8B-B14F-4D97-AF65-F5344CB8AC3E}">
        <p14:creationId xmlns:p14="http://schemas.microsoft.com/office/powerpoint/2010/main" val="377192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18</a:t>
            </a:fld>
            <a:endParaRPr lang="en-US" dirty="0"/>
          </a:p>
        </p:txBody>
      </p:sp>
    </p:spTree>
    <p:extLst>
      <p:ext uri="{BB962C8B-B14F-4D97-AF65-F5344CB8AC3E}">
        <p14:creationId xmlns:p14="http://schemas.microsoft.com/office/powerpoint/2010/main" val="700398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19</a:t>
            </a:fld>
            <a:endParaRPr lang="en-US" dirty="0"/>
          </a:p>
        </p:txBody>
      </p:sp>
    </p:spTree>
    <p:extLst>
      <p:ext uri="{BB962C8B-B14F-4D97-AF65-F5344CB8AC3E}">
        <p14:creationId xmlns:p14="http://schemas.microsoft.com/office/powerpoint/2010/main" val="13402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20</a:t>
            </a:fld>
            <a:endParaRPr lang="en-US" dirty="0"/>
          </a:p>
        </p:txBody>
      </p:sp>
    </p:spTree>
    <p:extLst>
      <p:ext uri="{BB962C8B-B14F-4D97-AF65-F5344CB8AC3E}">
        <p14:creationId xmlns:p14="http://schemas.microsoft.com/office/powerpoint/2010/main" val="3275822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21</a:t>
            </a:fld>
            <a:endParaRPr lang="en-US" dirty="0"/>
          </a:p>
        </p:txBody>
      </p:sp>
    </p:spTree>
    <p:extLst>
      <p:ext uri="{BB962C8B-B14F-4D97-AF65-F5344CB8AC3E}">
        <p14:creationId xmlns:p14="http://schemas.microsoft.com/office/powerpoint/2010/main" val="170781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34EA58A-39E5-4D21-9D36-B59FED999BAC}"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
        <p:nvSpPr>
          <p:cNvPr id="7" name="Notes Placeholder 6">
            <a:extLst>
              <a:ext uri="{FF2B5EF4-FFF2-40B4-BE49-F238E27FC236}">
                <a16:creationId xmlns:a16="http://schemas.microsoft.com/office/drawing/2014/main" id="{BB84E4BF-4425-40B3-B30F-A5CB3BF56EA8}"/>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6052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4</a:t>
            </a:fld>
            <a:endParaRPr lang="en-US" dirty="0"/>
          </a:p>
        </p:txBody>
      </p:sp>
    </p:spTree>
    <p:extLst>
      <p:ext uri="{BB962C8B-B14F-4D97-AF65-F5344CB8AC3E}">
        <p14:creationId xmlns:p14="http://schemas.microsoft.com/office/powerpoint/2010/main" val="259603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5</a:t>
            </a:fld>
            <a:endParaRPr lang="en-US" dirty="0"/>
          </a:p>
        </p:txBody>
      </p:sp>
    </p:spTree>
    <p:extLst>
      <p:ext uri="{BB962C8B-B14F-4D97-AF65-F5344CB8AC3E}">
        <p14:creationId xmlns:p14="http://schemas.microsoft.com/office/powerpoint/2010/main" val="200048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6</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660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4D4D03-7381-43E7-A4A7-5987B1428BB8}" type="slidenum">
              <a:rPr lang="en-US" smtClean="0"/>
              <a:t>8</a:t>
            </a:fld>
            <a:endParaRPr lang="en-US" dirty="0"/>
          </a:p>
        </p:txBody>
      </p:sp>
    </p:spTree>
    <p:extLst>
      <p:ext uri="{BB962C8B-B14F-4D97-AF65-F5344CB8AC3E}">
        <p14:creationId xmlns:p14="http://schemas.microsoft.com/office/powerpoint/2010/main" val="226115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9</a:t>
            </a:fld>
            <a:endParaRPr lang="en-US" dirty="0"/>
          </a:p>
        </p:txBody>
      </p:sp>
    </p:spTree>
    <p:extLst>
      <p:ext uri="{BB962C8B-B14F-4D97-AF65-F5344CB8AC3E}">
        <p14:creationId xmlns:p14="http://schemas.microsoft.com/office/powerpoint/2010/main" val="131988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EA58A-39E5-4D21-9D36-B59FED999BAC}" type="slidenum">
              <a:rPr lang="en-US" smtClean="0"/>
              <a:t>10</a:t>
            </a:fld>
            <a:endParaRPr lang="en-US" dirty="0"/>
          </a:p>
        </p:txBody>
      </p:sp>
    </p:spTree>
    <p:extLst>
      <p:ext uri="{BB962C8B-B14F-4D97-AF65-F5344CB8AC3E}">
        <p14:creationId xmlns:p14="http://schemas.microsoft.com/office/powerpoint/2010/main" val="2755878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3400" b="1">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28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2" descr="Z:\Identity\Logo\R&amp;Dhoriz.jpg"/>
          <p:cNvPicPr>
            <a:picLocks noChangeAspect="1" noChangeArrowheads="1"/>
          </p:cNvPicPr>
          <p:nvPr userDrawn="1"/>
        </p:nvPicPr>
        <p:blipFill>
          <a:blip r:embed="rId3"/>
          <a:srcRect l="16805"/>
          <a:stretch>
            <a:fillRect/>
          </a:stretch>
        </p:blipFill>
        <p:spPr bwMode="auto">
          <a:xfrm>
            <a:off x="177272" y="6229568"/>
            <a:ext cx="1882309" cy="437563"/>
          </a:xfrm>
          <a:prstGeom prst="rect">
            <a:avLst/>
          </a:prstGeom>
          <a:noFill/>
        </p:spPr>
      </p:pic>
    </p:spTree>
    <p:extLst>
      <p:ext uri="{BB962C8B-B14F-4D97-AF65-F5344CB8AC3E}">
        <p14:creationId xmlns:p14="http://schemas.microsoft.com/office/powerpoint/2010/main" val="3425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935650"/>
            <a:ext cx="8229600" cy="4190513"/>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236787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17110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
        <p:nvSpPr>
          <p:cNvPr id="7" name="Content Placeholder 2"/>
          <p:cNvSpPr>
            <a:spLocks noGrp="1"/>
          </p:cNvSpPr>
          <p:nvPr>
            <p:ph sz="half" idx="10"/>
          </p:nvPr>
        </p:nvSpPr>
        <p:spPr>
          <a:xfrm>
            <a:off x="4831958" y="1927805"/>
            <a:ext cx="4038600" cy="4202841"/>
          </a:xfrm>
        </p:spPr>
        <p:txBody>
          <a:bodyPr>
            <a:normAutofit/>
          </a:bodyPr>
          <a:lstStyle>
            <a:lvl1pPr>
              <a:spcAft>
                <a:spcPts val="1200"/>
              </a:spcAft>
              <a:defRPr sz="2800"/>
            </a:lvl1pPr>
            <a:lvl2pPr>
              <a:spcAft>
                <a:spcPts val="1200"/>
              </a:spcAft>
              <a:defRPr sz="2400"/>
            </a:lvl2pPr>
            <a:lvl3pPr>
              <a:spcAft>
                <a:spcPts val="1200"/>
              </a:spcAft>
              <a:defRPr sz="2200"/>
            </a:lvl3pPr>
            <a:lvl4pPr>
              <a:spcAft>
                <a:spcPts val="1200"/>
              </a:spcAft>
              <a:defRPr sz="2200"/>
            </a:lvl4pPr>
            <a:lvl5pPr>
              <a:spcAft>
                <a:spcPts val="1200"/>
              </a:spcAft>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26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dirty="0"/>
              <a:t>Click to edit Master title style</a:t>
            </a:r>
          </a:p>
        </p:txBody>
      </p:sp>
      <p:sp>
        <p:nvSpPr>
          <p:cNvPr id="7"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14715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fld id="{4452FDFF-9483-4A82-A0D2-0EFD9C982FB8}" type="slidenum">
              <a:rPr lang="en-US" smtClean="0">
                <a:ea typeface="ＭＳ Ｐゴシック" charset="-128"/>
              </a:rPr>
              <a:pPr defTabSz="457200"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35797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58850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E0431-B5BA-4A22-A482-B66771966984}" type="datetime1">
              <a:rPr lang="en-US" smtClean="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3D2E0-857C-45E7-8D49-73C280832387}" type="slidenum">
              <a:rPr lang="en-US" smtClean="0"/>
              <a:t>‹#›</a:t>
            </a:fld>
            <a:endParaRPr lang="en-US" dirty="0"/>
          </a:p>
        </p:txBody>
      </p:sp>
    </p:spTree>
    <p:extLst>
      <p:ext uri="{BB962C8B-B14F-4D97-AF65-F5344CB8AC3E}">
        <p14:creationId xmlns:p14="http://schemas.microsoft.com/office/powerpoint/2010/main" val="244532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30" name="Picture 4" descr="Department of Veterans Affairs, Veterans Health Administration, Office of Health Information"/>
          <p:cNvPicPr>
            <a:picLocks noChangeAspect="1" noChangeArrowheads="1"/>
          </p:cNvPicPr>
          <p:nvPr userDrawn="1"/>
        </p:nvPicPr>
        <p:blipFill>
          <a:blip r:embed="rId11"/>
          <a:srcRect/>
          <a:stretch>
            <a:fillRect/>
          </a:stretch>
        </p:blipFill>
        <p:spPr bwMode="auto">
          <a:xfrm>
            <a:off x="911225" y="495300"/>
            <a:ext cx="165100" cy="165100"/>
          </a:xfrm>
          <a:prstGeom prst="rect">
            <a:avLst/>
          </a:prstGeom>
          <a:noFill/>
          <a:ln w="9525">
            <a:noFill/>
            <a:miter lim="800000"/>
            <a:headEnd/>
            <a:tailEnd/>
          </a:ln>
        </p:spPr>
      </p:pic>
      <p:sp>
        <p:nvSpPr>
          <p:cNvPr id="10" name="Slide Number Placeholder 5"/>
          <p:cNvSpPr txBox="1">
            <a:spLocks/>
          </p:cNvSpPr>
          <p:nvPr userDrawn="1"/>
        </p:nvSpPr>
        <p:spPr>
          <a:xfrm>
            <a:off x="8250238"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defTabSz="457200" fontAlgn="base">
              <a:spcBef>
                <a:spcPct val="0"/>
              </a:spcBef>
              <a:spcAft>
                <a:spcPct val="0"/>
              </a:spcAft>
              <a:defRPr/>
            </a:pPr>
            <a:endParaRPr lang="en-US" dirty="0">
              <a:ea typeface="ＭＳ Ｐゴシック" charset="-128"/>
            </a:endParaRPr>
          </a:p>
        </p:txBody>
      </p:sp>
    </p:spTree>
    <p:extLst>
      <p:ext uri="{BB962C8B-B14F-4D97-AF65-F5344CB8AC3E}">
        <p14:creationId xmlns:p14="http://schemas.microsoft.com/office/powerpoint/2010/main" val="332237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p:txStyles>
    <p:titleStyle>
      <a:lvl1pPr algn="l" defTabSz="457200" rtl="0" eaLnBrk="0" fontAlgn="base" hangingPunct="0">
        <a:spcBef>
          <a:spcPct val="0"/>
        </a:spcBef>
        <a:spcAft>
          <a:spcPct val="0"/>
        </a:spcAft>
        <a:defRPr sz="3400" kern="1200">
          <a:solidFill>
            <a:schemeClr val="bg1"/>
          </a:solidFill>
          <a:latin typeface="Tahoma" pitchFamily="34" charset="0"/>
          <a:ea typeface="ＭＳ Ｐゴシック" charset="0"/>
          <a:cs typeface="Tahoma" pitchFamily="34" charset="0"/>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ts val="0"/>
        </a:spcBef>
        <a:spcAft>
          <a:spcPts val="1200"/>
        </a:spcAft>
        <a:buFont typeface="Arial" pitchFamily="34" charset="0"/>
        <a:buChar char="•"/>
        <a:defRPr sz="2800" kern="1200">
          <a:solidFill>
            <a:schemeClr val="tx1"/>
          </a:solidFill>
          <a:latin typeface="Tahoma" pitchFamily="34" charset="0"/>
          <a:ea typeface="Tahoma" pitchFamily="34" charset="0"/>
          <a:cs typeface="Tahoma" pitchFamily="34" charset="0"/>
        </a:defRPr>
      </a:lvl1pPr>
      <a:lvl2pPr marL="742950" indent="-285750" algn="l" defTabSz="457200" rtl="0" eaLnBrk="0" fontAlgn="base" hangingPunct="0">
        <a:spcBef>
          <a:spcPts val="0"/>
        </a:spcBef>
        <a:spcAft>
          <a:spcPts val="1200"/>
        </a:spcAft>
        <a:buFont typeface="Arial" pitchFamily="34" charset="0"/>
        <a:buChar char="•"/>
        <a:defRPr sz="2400" kern="1200">
          <a:solidFill>
            <a:schemeClr val="tx1"/>
          </a:solidFill>
          <a:latin typeface="Tahoma" pitchFamily="34" charset="0"/>
          <a:ea typeface="Tahoma" pitchFamily="34" charset="0"/>
          <a:cs typeface="Tahoma" pitchFamily="34" charset="0"/>
        </a:defRPr>
      </a:lvl2pPr>
      <a:lvl3pPr marL="11430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3pPr>
      <a:lvl4pPr marL="1600200" indent="-228600" algn="l" defTabSz="457200" rtl="0" eaLnBrk="0" fontAlgn="base" hangingPunct="0">
        <a:spcBef>
          <a:spcPts val="0"/>
        </a:spcBef>
        <a:spcAft>
          <a:spcPts val="1200"/>
        </a:spcAft>
        <a:buFont typeface="Arial" pitchFamily="34" charset="0"/>
        <a:buChar char="•"/>
        <a:defRPr sz="2200" kern="1200">
          <a:solidFill>
            <a:schemeClr val="tx1"/>
          </a:solidFill>
          <a:latin typeface="Tahoma" pitchFamily="34" charset="0"/>
          <a:ea typeface="Tahoma" pitchFamily="34" charset="0"/>
          <a:cs typeface="Tahoma" pitchFamily="34" charset="0"/>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va.gov/programs/orppe/Prospective-CHNE-Research-Exemption-Request.xlsx" TargetMode="External"/><Relationship Id="rId2" Type="http://schemas.openxmlformats.org/officeDocument/2006/relationships/hyperlink" Target="https://www.research.va.gov/programs/orppe/single_irb.cf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ziyad.al-aly@va.gov"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research.va.gov/programs/orppe/single_irb.cf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research.va.gov/programs/orppe/single_irb.cf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IRBRelianceandSIRBExceptions@va.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research.va.gov/resources/policies/human_research.cf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va.gov/programs/orppe/single_irb.cf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mailto:sarah.rule@v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IRBRelianceandSIRBExceptions@va.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28600" y="4495800"/>
            <a:ext cx="8624688" cy="1357556"/>
          </a:xfrm>
        </p:spPr>
        <p:txBody>
          <a:bodyPr>
            <a:normAutofit fontScale="90000"/>
          </a:bodyPr>
          <a:lstStyle/>
          <a:p>
            <a:pPr marL="4763" indent="-4763">
              <a:spcBef>
                <a:spcPct val="20000"/>
              </a:spcBef>
              <a:defRPr/>
            </a:pP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br>
              <a:rPr lang="en-US" sz="3400" spc="100" dirty="0">
                <a:latin typeface="Tahoma" pitchFamily="34" charset="0"/>
                <a:cs typeface="Tahoma" pitchFamily="34" charset="0"/>
              </a:rPr>
            </a:br>
            <a:r>
              <a:rPr lang="en-US" sz="3400" spc="100" dirty="0">
                <a:latin typeface="Tahoma" pitchFamily="34" charset="0"/>
                <a:cs typeface="Tahoma" pitchFamily="34" charset="0"/>
              </a:rPr>
              <a:t>	</a:t>
            </a:r>
            <a:endParaRPr lang="en-US" sz="3100" b="0" spc="100" dirty="0">
              <a:latin typeface="Tahoma" pitchFamily="34" charset="0"/>
              <a:cs typeface="Tahoma" pitchFamily="34" charset="0"/>
            </a:endParaRPr>
          </a:p>
        </p:txBody>
      </p:sp>
      <p:sp>
        <p:nvSpPr>
          <p:cNvPr id="7171" name="Subtitle 2"/>
          <p:cNvSpPr>
            <a:spLocks noGrp="1"/>
          </p:cNvSpPr>
          <p:nvPr>
            <p:ph type="subTitle" idx="1"/>
          </p:nvPr>
        </p:nvSpPr>
        <p:spPr>
          <a:xfrm>
            <a:off x="228600" y="4796958"/>
            <a:ext cx="4612918" cy="869534"/>
          </a:xfrm>
        </p:spPr>
        <p:txBody>
          <a:bodyPr/>
          <a:lstStyle/>
          <a:p>
            <a:pPr eaLnBrk="1" hangingPunct="1">
              <a:spcAft>
                <a:spcPts val="600"/>
              </a:spcAft>
              <a:buFont typeface="Arial" charset="0"/>
              <a:buNone/>
              <a:defRPr/>
            </a:pPr>
            <a:r>
              <a:rPr lang="en-US" sz="1800" spc="100" dirty="0">
                <a:latin typeface="Tahoma" panose="020B0604030504040204" pitchFamily="34" charset="0"/>
              </a:rPr>
              <a:t>Sarah Rule, MPH, CCRP</a:t>
            </a:r>
          </a:p>
          <a:p>
            <a:pPr eaLnBrk="1" hangingPunct="1">
              <a:spcAft>
                <a:spcPts val="600"/>
              </a:spcAft>
              <a:buFont typeface="Arial" charset="0"/>
              <a:buNone/>
              <a:defRPr/>
            </a:pPr>
            <a:r>
              <a:rPr lang="en-US" sz="1800" spc="100" dirty="0">
                <a:latin typeface="Tahoma" panose="020B0604030504040204" pitchFamily="34" charset="0"/>
              </a:rPr>
              <a:t>Senior Regulatory Affairs Officer, ORPP&amp;E</a:t>
            </a:r>
          </a:p>
          <a:p>
            <a:pPr eaLnBrk="1" hangingPunct="1">
              <a:spcAft>
                <a:spcPts val="600"/>
              </a:spcAft>
              <a:buFont typeface="Arial" charset="0"/>
              <a:buNone/>
              <a:defRPr/>
            </a:pPr>
            <a:r>
              <a:rPr lang="en-US" sz="1800" spc="100" dirty="0">
                <a:latin typeface="Tahoma" panose="020B0604030504040204" pitchFamily="34" charset="0"/>
              </a:rPr>
              <a:t>VHA Office of Research &amp; Development</a:t>
            </a:r>
          </a:p>
        </p:txBody>
      </p:sp>
      <p:sp>
        <p:nvSpPr>
          <p:cNvPr id="5" name="TextBox 4">
            <a:extLst>
              <a:ext uri="{FF2B5EF4-FFF2-40B4-BE49-F238E27FC236}">
                <a16:creationId xmlns:a16="http://schemas.microsoft.com/office/drawing/2014/main" id="{2E4EAE64-B11D-481C-BB6D-0B4DF16A926A}"/>
              </a:ext>
            </a:extLst>
          </p:cNvPr>
          <p:cNvSpPr txBox="1"/>
          <p:nvPr/>
        </p:nvSpPr>
        <p:spPr>
          <a:xfrm>
            <a:off x="6436659" y="1828800"/>
            <a:ext cx="2416629" cy="817245"/>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1-914-614-3221</a:t>
            </a:r>
          </a:p>
          <a:p>
            <a:r>
              <a:rPr lang="en-US" sz="1400" dirty="0"/>
              <a:t>Access Code: 951-538-621</a:t>
            </a:r>
          </a:p>
          <a:p>
            <a:r>
              <a:rPr lang="en-US" sz="1400" dirty="0"/>
              <a:t>Slides in “Handout” Tab</a:t>
            </a:r>
          </a:p>
        </p:txBody>
      </p:sp>
      <p:sp>
        <p:nvSpPr>
          <p:cNvPr id="3" name="TextBox 2">
            <a:extLst>
              <a:ext uri="{FF2B5EF4-FFF2-40B4-BE49-F238E27FC236}">
                <a16:creationId xmlns:a16="http://schemas.microsoft.com/office/drawing/2014/main" id="{A837643A-8B26-48AC-A8F1-5C76BABFE554}"/>
              </a:ext>
            </a:extLst>
          </p:cNvPr>
          <p:cNvSpPr txBox="1"/>
          <p:nvPr/>
        </p:nvSpPr>
        <p:spPr>
          <a:xfrm>
            <a:off x="322088" y="3059668"/>
            <a:ext cx="8472288" cy="1569660"/>
          </a:xfrm>
          <a:prstGeom prst="rect">
            <a:avLst/>
          </a:prstGeom>
          <a:noFill/>
        </p:spPr>
        <p:txBody>
          <a:bodyPr wrap="square" rtlCol="0">
            <a:spAutoFit/>
          </a:bodyP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VA and the Cooperative Research Provision </a:t>
            </a:r>
          </a:p>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(Single IRB Requirement)</a:t>
            </a:r>
          </a:p>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March, 2020 Support Session on VA’s Implementation</a:t>
            </a: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EE11AAC1-487F-4DCC-B03C-5B3B644A6099}"/>
              </a:ext>
            </a:extLst>
          </p:cNvPr>
          <p:cNvSpPr txBox="1"/>
          <p:nvPr/>
        </p:nvSpPr>
        <p:spPr>
          <a:xfrm>
            <a:off x="6858000" y="5334000"/>
            <a:ext cx="1861819" cy="369332"/>
          </a:xfrm>
          <a:prstGeom prst="rect">
            <a:avLst/>
          </a:prstGeom>
          <a:noFill/>
        </p:spPr>
        <p:txBody>
          <a:bodyPr wrap="square" rtlCol="0">
            <a:spAutoFi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March 3, 2020</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2699-AC10-4C63-8452-578533883B7E}"/>
              </a:ext>
            </a:extLst>
          </p:cNvPr>
          <p:cNvSpPr>
            <a:spLocks noGrp="1"/>
          </p:cNvSpPr>
          <p:nvPr>
            <p:ph type="title"/>
          </p:nvPr>
        </p:nvSpPr>
        <p:spPr/>
        <p:txBody>
          <a:bodyPr/>
          <a:lstStyle/>
          <a:p>
            <a:r>
              <a:rPr lang="en-US" dirty="0"/>
              <a:t>Poll #2: </a:t>
            </a:r>
            <a:br>
              <a:rPr lang="en-US" dirty="0"/>
            </a:br>
            <a:r>
              <a:rPr lang="en-US" dirty="0"/>
              <a:t>Applying the Single IRB Requirement</a:t>
            </a:r>
          </a:p>
        </p:txBody>
      </p:sp>
      <p:sp>
        <p:nvSpPr>
          <p:cNvPr id="6" name="TextBox 5">
            <a:extLst>
              <a:ext uri="{FF2B5EF4-FFF2-40B4-BE49-F238E27FC236}">
                <a16:creationId xmlns:a16="http://schemas.microsoft.com/office/drawing/2014/main" id="{29B48236-BC73-4917-BC8C-0E37177A6B2D}"/>
              </a:ext>
            </a:extLst>
          </p:cNvPr>
          <p:cNvSpPr txBox="1"/>
          <p:nvPr/>
        </p:nvSpPr>
        <p:spPr>
          <a:xfrm>
            <a:off x="228600" y="1752600"/>
            <a:ext cx="8686800" cy="4247317"/>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Answer Yes or No</a:t>
            </a:r>
            <a:r>
              <a:rPr lang="en-US" b="1" dirty="0">
                <a:latin typeface="Tahoma" panose="020B0604030504040204" pitchFamily="34" charset="0"/>
                <a:ea typeface="Tahoma" panose="020B0604030504040204" pitchFamily="34" charset="0"/>
                <a:cs typeface="Tahoma" panose="020B0604030504040204" pitchFamily="34" charset="0"/>
              </a:rPr>
              <a:t>.  A VA Investigator has been asked to be a 	participating VA site in a multi-site clinical trial sponsored and 	funded by an industry-collaborator.  14 Universities will also be 	participating. The Universities are using the commercial IRB that 	has been selected by the industry-collaborator. </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Question</a:t>
            </a:r>
            <a:r>
              <a:rPr lang="en-US" b="1" dirty="0">
                <a:latin typeface="Tahoma" panose="020B0604030504040204" pitchFamily="34" charset="0"/>
                <a:ea typeface="Tahoma" panose="020B0604030504040204" pitchFamily="34" charset="0"/>
                <a:cs typeface="Tahoma" panose="020B0604030504040204" pitchFamily="34" charset="0"/>
              </a:rPr>
              <a:t>:  Is a single IRB required for this industry-funded 	clinical trial involving one VA Facility and 14 Universities, unless 	an exception is approved?</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Possible Answers:</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1. Yes</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2. No</a:t>
            </a:r>
          </a:p>
        </p:txBody>
      </p:sp>
    </p:spTree>
    <p:extLst>
      <p:ext uri="{BB962C8B-B14F-4D97-AF65-F5344CB8AC3E}">
        <p14:creationId xmlns:p14="http://schemas.microsoft.com/office/powerpoint/2010/main" val="13691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365464" y="685800"/>
            <a:ext cx="8229600" cy="857250"/>
          </a:xfrm>
        </p:spPr>
        <p:txBody>
          <a:bodyPr>
            <a:noAutofit/>
          </a:bodyPr>
          <a:lstStyle/>
          <a:p>
            <a:r>
              <a:rPr lang="en-US" sz="2400" dirty="0"/>
              <a:t>ORD Process for Requesting an Exception from the Single IRB Requirement for Cooperative Non-Exempt Human Subjects (CHNE) Studies</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a:xfrm>
            <a:off x="289264" y="1752600"/>
            <a:ext cx="8382000" cy="4876800"/>
          </a:xfrm>
        </p:spPr>
        <p:txBody>
          <a:bodyPr>
            <a:noAutofit/>
          </a:bodyPr>
          <a:lstStyle/>
          <a:p>
            <a:r>
              <a:rPr lang="en-US" sz="1650" dirty="0"/>
              <a:t>The exception request spreadsheet titled “</a:t>
            </a:r>
            <a:r>
              <a:rPr lang="en-US" sz="1650" b="1" u="sng" dirty="0"/>
              <a:t>PROSPECTIVE CHNE RESEARCH EXCEPTION REQUEST</a:t>
            </a:r>
            <a:r>
              <a:rPr lang="en-US" sz="1650" dirty="0"/>
              <a:t>” must be sent to ORD by the ORD funding service, ACOS/R&amp;D, AO/R&amp;D, VA Human Research Protections Administrator or the VA Facility’s IRB Administrator.</a:t>
            </a:r>
          </a:p>
          <a:p>
            <a:r>
              <a:rPr lang="en-US" sz="1650" dirty="0"/>
              <a:t>Requests should be sent when the research plan is being developed and before IRB review.</a:t>
            </a:r>
          </a:p>
          <a:p>
            <a:r>
              <a:rPr lang="en-US" sz="1650" dirty="0"/>
              <a:t>Email subject line should reference that it is a request for single IRB exception with the name of the study and the VA Principal Investigator.</a:t>
            </a:r>
          </a:p>
          <a:p>
            <a:pPr lvl="1"/>
            <a:r>
              <a:rPr lang="en-US" sz="1650" dirty="0"/>
              <a:t> Example: </a:t>
            </a:r>
            <a:r>
              <a:rPr lang="en-US" sz="1650" i="1" dirty="0"/>
              <a:t>Request for sIRB exception: Comparison of X vs. Y, A. Investigator, 		   M.D.</a:t>
            </a:r>
            <a:endParaRPr lang="en-US" sz="1650" dirty="0"/>
          </a:p>
          <a:p>
            <a:r>
              <a:rPr lang="en-US" sz="1650" dirty="0"/>
              <a:t>Requests are to be sent to: </a:t>
            </a:r>
            <a:r>
              <a:rPr lang="en-US" sz="1650" dirty="0">
                <a:hlinkClick r:id="rId3"/>
              </a:rPr>
              <a:t>IRBRelianceandSIRBExceptions@va.gov</a:t>
            </a:r>
            <a:r>
              <a:rPr lang="en-US" sz="1650" dirty="0"/>
              <a:t>.</a:t>
            </a:r>
          </a:p>
          <a:p>
            <a:r>
              <a:rPr lang="en-US" sz="1650" dirty="0"/>
              <a:t>Requests will be reviewed by ORD with an expected response time no later than 10 business days.</a:t>
            </a:r>
          </a:p>
          <a:p>
            <a:pPr marL="0" indent="0">
              <a:buNone/>
            </a:pPr>
            <a:endParaRPr lang="en-US" sz="1650" dirty="0"/>
          </a:p>
          <a:p>
            <a:pPr marL="0" indent="0">
              <a:buNone/>
            </a:pPr>
            <a:r>
              <a:rPr lang="en-US" sz="1650" dirty="0"/>
              <a:t> </a:t>
            </a:r>
          </a:p>
        </p:txBody>
      </p:sp>
    </p:spTree>
    <p:extLst>
      <p:ext uri="{BB962C8B-B14F-4D97-AF65-F5344CB8AC3E}">
        <p14:creationId xmlns:p14="http://schemas.microsoft.com/office/powerpoint/2010/main" val="391014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457200" y="609600"/>
            <a:ext cx="8229600" cy="857250"/>
          </a:xfrm>
        </p:spPr>
        <p:txBody>
          <a:bodyPr>
            <a:noAutofit/>
          </a:bodyPr>
          <a:lstStyle/>
          <a:p>
            <a:r>
              <a:rPr lang="en-US" sz="2400" dirty="0"/>
              <a:t>Exceptions to the Cooperative Research Provision </a:t>
            </a:r>
            <a:br>
              <a:rPr lang="en-US" sz="2400" dirty="0"/>
            </a:br>
            <a:r>
              <a:rPr lang="en-US" sz="2400" dirty="0"/>
              <a:t>(Single IRB Requirement):</a:t>
            </a:r>
            <a:br>
              <a:rPr lang="en-US" sz="2400" dirty="0"/>
            </a:br>
            <a:r>
              <a:rPr lang="en-US" sz="2400" dirty="0"/>
              <a:t>Application Process, Mistakes, Helpful Hints Studies</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rmAutofit/>
          </a:bodyPr>
          <a:lstStyle/>
          <a:p>
            <a:r>
              <a:rPr lang="en-US" sz="2000" dirty="0"/>
              <a:t>The exception application process for use of a single IRB is described on ORD’s website at </a:t>
            </a:r>
            <a:r>
              <a:rPr lang="en-US" sz="2000" dirty="0">
                <a:hlinkClick r:id="rId2"/>
              </a:rPr>
              <a:t>https://www.research.va.gov/programs/orppe/single_irb.cfm</a:t>
            </a:r>
            <a:r>
              <a:rPr lang="en-US" sz="2000" dirty="0"/>
              <a:t>.</a:t>
            </a:r>
          </a:p>
          <a:p>
            <a:r>
              <a:rPr lang="en-US" sz="2000" dirty="0"/>
              <a:t>The exception application form </a:t>
            </a:r>
            <a:r>
              <a:rPr lang="en-US" sz="2000" i="1" u="sng" dirty="0">
                <a:hlinkClick r:id="rId3"/>
              </a:rPr>
              <a:t>Prospective CHNE Research Exceptions Request</a:t>
            </a:r>
            <a:r>
              <a:rPr lang="en-US" sz="2000" dirty="0"/>
              <a:t> located on the website must be used.</a:t>
            </a:r>
          </a:p>
          <a:p>
            <a:r>
              <a:rPr lang="en-US" sz="2000" dirty="0"/>
              <a:t>A valid justification must exist in order for ORD to grant an exception.  </a:t>
            </a:r>
          </a:p>
          <a:p>
            <a:endParaRPr lang="en-US" sz="2000" dirty="0"/>
          </a:p>
          <a:p>
            <a:pPr lvl="1"/>
            <a:endParaRPr lang="en-US" dirty="0"/>
          </a:p>
        </p:txBody>
      </p:sp>
    </p:spTree>
    <p:extLst>
      <p:ext uri="{BB962C8B-B14F-4D97-AF65-F5344CB8AC3E}">
        <p14:creationId xmlns:p14="http://schemas.microsoft.com/office/powerpoint/2010/main" val="2668394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AB10-6C01-416B-A9EF-2262B1872B5D}"/>
              </a:ext>
            </a:extLst>
          </p:cNvPr>
          <p:cNvSpPr>
            <a:spLocks noGrp="1"/>
          </p:cNvSpPr>
          <p:nvPr>
            <p:ph type="title"/>
          </p:nvPr>
        </p:nvSpPr>
        <p:spPr>
          <a:xfrm>
            <a:off x="381000" y="778244"/>
            <a:ext cx="8229600" cy="715962"/>
          </a:xfrm>
        </p:spPr>
        <p:txBody>
          <a:bodyPr/>
          <a:lstStyle/>
          <a:p>
            <a:r>
              <a:rPr lang="en-US" dirty="0"/>
              <a:t>Examples of Rejected Justification Requests: Exception Requests</a:t>
            </a:r>
          </a:p>
        </p:txBody>
      </p:sp>
      <p:graphicFrame>
        <p:nvGraphicFramePr>
          <p:cNvPr id="4" name="Table 3">
            <a:extLst>
              <a:ext uri="{FF2B5EF4-FFF2-40B4-BE49-F238E27FC236}">
                <a16:creationId xmlns:a16="http://schemas.microsoft.com/office/drawing/2014/main" id="{5BDB90B5-82E2-42F0-9F7C-F48128780CE9}"/>
              </a:ext>
            </a:extLst>
          </p:cNvPr>
          <p:cNvGraphicFramePr>
            <a:graphicFrameLocks noGrp="1"/>
          </p:cNvGraphicFramePr>
          <p:nvPr>
            <p:extLst>
              <p:ext uri="{D42A27DB-BD31-4B8C-83A1-F6EECF244321}">
                <p14:modId xmlns:p14="http://schemas.microsoft.com/office/powerpoint/2010/main" val="1638381039"/>
              </p:ext>
            </p:extLst>
          </p:nvPr>
        </p:nvGraphicFramePr>
        <p:xfrm>
          <a:off x="171450" y="1905000"/>
          <a:ext cx="8801099" cy="3869412"/>
        </p:xfrm>
        <a:graphic>
          <a:graphicData uri="http://schemas.openxmlformats.org/drawingml/2006/table">
            <a:tbl>
              <a:tblPr>
                <a:tableStyleId>{5C22544A-7EE6-4342-B048-85BDC9FD1C3A}</a:tableStyleId>
              </a:tblPr>
              <a:tblGrid>
                <a:gridCol w="960818">
                  <a:extLst>
                    <a:ext uri="{9D8B030D-6E8A-4147-A177-3AD203B41FA5}">
                      <a16:colId xmlns:a16="http://schemas.microsoft.com/office/drawing/2014/main" val="1657161239"/>
                    </a:ext>
                  </a:extLst>
                </a:gridCol>
                <a:gridCol w="614924">
                  <a:extLst>
                    <a:ext uri="{9D8B030D-6E8A-4147-A177-3AD203B41FA5}">
                      <a16:colId xmlns:a16="http://schemas.microsoft.com/office/drawing/2014/main" val="743218506"/>
                    </a:ext>
                  </a:extLst>
                </a:gridCol>
                <a:gridCol w="538059">
                  <a:extLst>
                    <a:ext uri="{9D8B030D-6E8A-4147-A177-3AD203B41FA5}">
                      <a16:colId xmlns:a16="http://schemas.microsoft.com/office/drawing/2014/main" val="163391853"/>
                    </a:ext>
                  </a:extLst>
                </a:gridCol>
                <a:gridCol w="461193">
                  <a:extLst>
                    <a:ext uri="{9D8B030D-6E8A-4147-A177-3AD203B41FA5}">
                      <a16:colId xmlns:a16="http://schemas.microsoft.com/office/drawing/2014/main" val="4216496198"/>
                    </a:ext>
                  </a:extLst>
                </a:gridCol>
                <a:gridCol w="461193">
                  <a:extLst>
                    <a:ext uri="{9D8B030D-6E8A-4147-A177-3AD203B41FA5}">
                      <a16:colId xmlns:a16="http://schemas.microsoft.com/office/drawing/2014/main" val="1579056929"/>
                    </a:ext>
                  </a:extLst>
                </a:gridCol>
                <a:gridCol w="768655">
                  <a:extLst>
                    <a:ext uri="{9D8B030D-6E8A-4147-A177-3AD203B41FA5}">
                      <a16:colId xmlns:a16="http://schemas.microsoft.com/office/drawing/2014/main" val="3563724933"/>
                    </a:ext>
                  </a:extLst>
                </a:gridCol>
                <a:gridCol w="614924">
                  <a:extLst>
                    <a:ext uri="{9D8B030D-6E8A-4147-A177-3AD203B41FA5}">
                      <a16:colId xmlns:a16="http://schemas.microsoft.com/office/drawing/2014/main" val="436588936"/>
                    </a:ext>
                  </a:extLst>
                </a:gridCol>
                <a:gridCol w="768655">
                  <a:extLst>
                    <a:ext uri="{9D8B030D-6E8A-4147-A177-3AD203B41FA5}">
                      <a16:colId xmlns:a16="http://schemas.microsoft.com/office/drawing/2014/main" val="2915550034"/>
                    </a:ext>
                  </a:extLst>
                </a:gridCol>
                <a:gridCol w="768655">
                  <a:extLst>
                    <a:ext uri="{9D8B030D-6E8A-4147-A177-3AD203B41FA5}">
                      <a16:colId xmlns:a16="http://schemas.microsoft.com/office/drawing/2014/main" val="3418941996"/>
                    </a:ext>
                  </a:extLst>
                </a:gridCol>
                <a:gridCol w="854211">
                  <a:extLst>
                    <a:ext uri="{9D8B030D-6E8A-4147-A177-3AD203B41FA5}">
                      <a16:colId xmlns:a16="http://schemas.microsoft.com/office/drawing/2014/main" val="3318304033"/>
                    </a:ext>
                  </a:extLst>
                </a:gridCol>
                <a:gridCol w="803577">
                  <a:extLst>
                    <a:ext uri="{9D8B030D-6E8A-4147-A177-3AD203B41FA5}">
                      <a16:colId xmlns:a16="http://schemas.microsoft.com/office/drawing/2014/main" val="1199451313"/>
                    </a:ext>
                  </a:extLst>
                </a:gridCol>
                <a:gridCol w="1186235">
                  <a:extLst>
                    <a:ext uri="{9D8B030D-6E8A-4147-A177-3AD203B41FA5}">
                      <a16:colId xmlns:a16="http://schemas.microsoft.com/office/drawing/2014/main" val="763779079"/>
                    </a:ext>
                  </a:extLst>
                </a:gridCol>
              </a:tblGrid>
              <a:tr h="848565">
                <a:tc>
                  <a:txBody>
                    <a:bodyPr/>
                    <a:lstStyle/>
                    <a:p>
                      <a:pPr algn="ctr" fontAlgn="ctr"/>
                      <a:r>
                        <a:rPr lang="en-US" sz="1200" b="1" u="none" strike="noStrike" dirty="0">
                          <a:effectLst/>
                          <a:latin typeface="+mn-lt"/>
                        </a:rPr>
                        <a:t>LEAD VA SITE, IF APPLICABLE, OR LOCAL SITE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VA Facility Street</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VA Facility City</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VA Facility State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VA Facility Zip Code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pt-BR" sz="1200" b="1" u="none" strike="noStrike" dirty="0">
                          <a:effectLst/>
                          <a:latin typeface="+mn-lt"/>
                        </a:rPr>
                        <a:t>ACOS/R NAME, DEGREE(s)</a:t>
                      </a:r>
                      <a:endParaRPr lang="pt-BR"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ACOS/R EMAIL ADDRESS</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LOCAL STUDY # (if applicable)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STUDY PI NAME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STUDY NAME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ctr"/>
                      <a:r>
                        <a:rPr lang="en-US" sz="1200" b="1" u="none" strike="noStrike" dirty="0">
                          <a:effectLst/>
                          <a:latin typeface="+mn-lt"/>
                        </a:rPr>
                        <a:t>SPECIFIC FUNDING SOURCE</a:t>
                      </a:r>
                      <a:endParaRPr lang="en-US" sz="1200" b="1" i="0" u="none" strike="noStrike" dirty="0">
                        <a:solidFill>
                          <a:srgbClr val="000000"/>
                        </a:solidFill>
                        <a:effectLst/>
                        <a:latin typeface="+mn-lt"/>
                      </a:endParaRPr>
                    </a:p>
                  </a:txBody>
                  <a:tcPr marL="4875" marR="4875" marT="4875" marB="0" anchor="ctr">
                    <a:solidFill>
                      <a:schemeClr val="bg1">
                        <a:lumMod val="65000"/>
                      </a:schemeClr>
                    </a:solidFill>
                  </a:tcPr>
                </a:tc>
                <a:tc>
                  <a:txBody>
                    <a:bodyPr/>
                    <a:lstStyle/>
                    <a:p>
                      <a:pPr algn="ctr" fontAlgn="t"/>
                      <a:endParaRPr lang="en-US" sz="1200" b="1" u="none" strike="noStrike" dirty="0">
                        <a:effectLst/>
                        <a:latin typeface="+mn-lt"/>
                      </a:endParaRPr>
                    </a:p>
                    <a:p>
                      <a:pPr algn="ctr" fontAlgn="t"/>
                      <a:endParaRPr lang="en-US" sz="1200" b="1" u="none" strike="noStrike" dirty="0">
                        <a:effectLst/>
                        <a:latin typeface="+mn-lt"/>
                      </a:endParaRPr>
                    </a:p>
                    <a:p>
                      <a:pPr algn="ctr" fontAlgn="t"/>
                      <a:r>
                        <a:rPr lang="en-US" sz="1200" b="1" u="none" strike="noStrike" dirty="0">
                          <a:effectLst/>
                          <a:latin typeface="+mn-lt"/>
                        </a:rPr>
                        <a:t>JUSTIFICATION</a:t>
                      </a:r>
                      <a:endParaRPr lang="en-US" sz="1200" b="1" i="0" u="none" strike="noStrike" dirty="0">
                        <a:solidFill>
                          <a:srgbClr val="000000"/>
                        </a:solidFill>
                        <a:effectLst/>
                        <a:latin typeface="+mn-lt"/>
                      </a:endParaRPr>
                    </a:p>
                  </a:txBody>
                  <a:tcPr marL="4875" marR="4875" marT="4875" marB="0">
                    <a:solidFill>
                      <a:schemeClr val="bg1">
                        <a:lumMod val="65000"/>
                      </a:schemeClr>
                    </a:solidFill>
                  </a:tcPr>
                </a:tc>
                <a:extLst>
                  <a:ext uri="{0D108BD9-81ED-4DB2-BD59-A6C34878D82A}">
                    <a16:rowId xmlns:a16="http://schemas.microsoft.com/office/drawing/2014/main" val="3383706477"/>
                  </a:ext>
                </a:extLst>
              </a:tr>
              <a:tr h="1651640">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r>
                        <a:rPr lang="en-US" sz="1200" u="sng" strike="noStrike" dirty="0">
                          <a:effectLst/>
                          <a:latin typeface="+mn-lt"/>
                          <a:hlinkClick r:id="rId3"/>
                        </a:rPr>
                        <a:t>ABCD@va.gov</a:t>
                      </a:r>
                      <a:endParaRPr lang="en-US" sz="1200" b="0" i="0" u="sng" strike="noStrike" dirty="0">
                        <a:solidFill>
                          <a:srgbClr val="0563C1"/>
                        </a:solidFill>
                        <a:effectLst/>
                        <a:latin typeface="+mn-lt"/>
                      </a:endParaRPr>
                    </a:p>
                  </a:txBody>
                  <a:tcPr marL="4875" marR="4875" marT="4875" marB="0"/>
                </a:tc>
                <a:tc>
                  <a:txBody>
                    <a:bodyPr/>
                    <a:lstStyle/>
                    <a:p>
                      <a:pPr algn="l" fontAlgn="t"/>
                      <a:r>
                        <a:rPr lang="en-US" sz="1200" b="0" i="0" u="none" strike="noStrike" dirty="0">
                          <a:solidFill>
                            <a:srgbClr val="000000"/>
                          </a:solidFill>
                          <a:effectLst/>
                          <a:latin typeface="+mn-lt"/>
                        </a:rPr>
                        <a:t>12344</a:t>
                      </a:r>
                    </a:p>
                  </a:txBody>
                  <a:tcPr marL="4875" marR="4875" marT="4875" marB="0"/>
                </a:tc>
                <a:tc>
                  <a:txBody>
                    <a:bodyPr/>
                    <a:lstStyle/>
                    <a:p>
                      <a:pPr algn="l" fontAlgn="t"/>
                      <a:r>
                        <a:rPr lang="en-US" sz="1200" u="none" strike="noStrike" dirty="0">
                          <a:effectLst/>
                          <a:latin typeface="+mn-lt"/>
                        </a:rPr>
                        <a:t>Lee Recruit, MD</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u="none" strike="noStrike" dirty="0">
                          <a:effectLst/>
                          <a:latin typeface="+mn-lt"/>
                        </a:rPr>
                        <a:t>BEST-Real World Outcomes in Critical Limb Ischemia Registry</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u="none" strike="noStrike" dirty="0">
                          <a:effectLst/>
                          <a:latin typeface="+mn-lt"/>
                        </a:rPr>
                        <a:t>National Heart, Lung and Blood Institute</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b="0" i="0" u="none" strike="noStrike" dirty="0">
                          <a:solidFill>
                            <a:srgbClr val="000000"/>
                          </a:solidFill>
                          <a:effectLst/>
                          <a:latin typeface="+mn-lt"/>
                        </a:rPr>
                        <a:t>Our VA Facility will be the IRB of Record. </a:t>
                      </a:r>
                    </a:p>
                  </a:txBody>
                  <a:tcPr marL="4875" marR="4875" marT="4875" marB="0">
                    <a:solidFill>
                      <a:schemeClr val="bg2">
                        <a:lumMod val="50000"/>
                      </a:schemeClr>
                    </a:solidFill>
                  </a:tcPr>
                </a:tc>
                <a:extLst>
                  <a:ext uri="{0D108BD9-81ED-4DB2-BD59-A6C34878D82A}">
                    <a16:rowId xmlns:a16="http://schemas.microsoft.com/office/drawing/2014/main" val="3164615719"/>
                  </a:ext>
                </a:extLst>
              </a:tr>
              <a:tr h="1369207">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b"/>
                      <a:endParaRPr lang="en-US" sz="1200" b="0" i="0" u="none" strike="noStrike" dirty="0">
                        <a:solidFill>
                          <a:srgbClr val="000000"/>
                        </a:solidFill>
                        <a:effectLst/>
                        <a:highlight>
                          <a:srgbClr val="FFFF00"/>
                        </a:highlight>
                        <a:latin typeface="+mn-lt"/>
                      </a:endParaRPr>
                    </a:p>
                  </a:txBody>
                  <a:tcPr marL="4875" marR="4875" marT="4875" marB="0" anchor="b">
                    <a:solidFill>
                      <a:schemeClr val="bg2">
                        <a:lumMod val="50000"/>
                      </a:schemeClr>
                    </a:solidFill>
                  </a:tcPr>
                </a:tc>
                <a:tc>
                  <a:txBody>
                    <a:bodyPr/>
                    <a:lstStyle/>
                    <a:p>
                      <a:pPr algn="l" fontAlgn="b"/>
                      <a:endParaRPr lang="en-US" sz="1200" b="0" i="0" u="none" strike="noStrike" dirty="0">
                        <a:solidFill>
                          <a:srgbClr val="000000"/>
                        </a:solidFill>
                        <a:effectLst/>
                        <a:highlight>
                          <a:srgbClr val="FFFF00"/>
                        </a:highlight>
                        <a:latin typeface="+mn-lt"/>
                      </a:endParaRPr>
                    </a:p>
                  </a:txBody>
                  <a:tcPr marL="4875" marR="4875" marT="4875" marB="0" anchor="b">
                    <a:solidFill>
                      <a:schemeClr val="bg2">
                        <a:lumMod val="50000"/>
                      </a:schemeClr>
                    </a:solidFill>
                  </a:tcPr>
                </a:tc>
                <a:tc>
                  <a:txBody>
                    <a:bodyPr/>
                    <a:lstStyle/>
                    <a:p>
                      <a:pPr algn="l" fontAlgn="b"/>
                      <a:endParaRPr lang="en-US" sz="1200" b="0" i="0" u="none" strike="noStrike" dirty="0">
                        <a:solidFill>
                          <a:srgbClr val="000000"/>
                        </a:solidFill>
                        <a:effectLst/>
                        <a:highlight>
                          <a:srgbClr val="FFFF00"/>
                        </a:highlight>
                        <a:latin typeface="+mn-lt"/>
                      </a:endParaRPr>
                    </a:p>
                  </a:txBody>
                  <a:tcPr marL="4875" marR="4875" marT="4875" marB="0" anchor="b">
                    <a:solidFill>
                      <a:schemeClr val="bg2">
                        <a:lumMod val="50000"/>
                      </a:schemeClr>
                    </a:solidFill>
                  </a:tcPr>
                </a:tc>
                <a:tc>
                  <a:txBody>
                    <a:bodyPr/>
                    <a:lstStyle/>
                    <a:p>
                      <a:pPr algn="l" fontAlgn="t"/>
                      <a:endParaRPr lang="en-US" sz="1200" b="0" i="0" u="none" strike="noStrike" dirty="0">
                        <a:solidFill>
                          <a:srgbClr val="000000"/>
                        </a:solidFill>
                        <a:effectLst/>
                        <a:highlight>
                          <a:srgbClr val="FFFF00"/>
                        </a:highlight>
                        <a:latin typeface="+mn-lt"/>
                      </a:endParaRPr>
                    </a:p>
                  </a:txBody>
                  <a:tcPr marL="4875" marR="4875" marT="4875" marB="0">
                    <a:solidFill>
                      <a:schemeClr val="bg2">
                        <a:lumMod val="50000"/>
                      </a:schemeClr>
                    </a:solidFill>
                  </a:tcPr>
                </a:tc>
                <a:tc>
                  <a:txBody>
                    <a:bodyPr/>
                    <a:lstStyle/>
                    <a:p>
                      <a:pPr algn="l" fontAlgn="t"/>
                      <a:r>
                        <a:rPr lang="en-US" sz="1200" u="sng" strike="noStrike" dirty="0">
                          <a:effectLst/>
                          <a:latin typeface="+mn-lt"/>
                          <a:hlinkClick r:id="rId3"/>
                        </a:rPr>
                        <a:t>ABCD@va.gov</a:t>
                      </a:r>
                      <a:endParaRPr lang="en-US" sz="1200" b="0" i="0" u="sng" strike="noStrike" dirty="0">
                        <a:solidFill>
                          <a:srgbClr val="0563C1"/>
                        </a:solidFill>
                        <a:effectLst/>
                        <a:latin typeface="+mn-lt"/>
                      </a:endParaRPr>
                    </a:p>
                  </a:txBody>
                  <a:tcPr marL="4875" marR="4875" marT="4875" marB="0"/>
                </a:tc>
                <a:tc>
                  <a:txBody>
                    <a:bodyPr/>
                    <a:lstStyle/>
                    <a:p>
                      <a:pPr algn="l" fontAlgn="t"/>
                      <a:r>
                        <a:rPr lang="en-US" sz="1200" b="0" i="0" u="none" strike="noStrike" dirty="0">
                          <a:solidFill>
                            <a:srgbClr val="000000"/>
                          </a:solidFill>
                          <a:effectLst/>
                          <a:latin typeface="+mn-lt"/>
                        </a:rPr>
                        <a:t>12345</a:t>
                      </a:r>
                    </a:p>
                  </a:txBody>
                  <a:tcPr marL="4875" marR="4875" marT="4875" marB="0"/>
                </a:tc>
                <a:tc>
                  <a:txBody>
                    <a:bodyPr/>
                    <a:lstStyle/>
                    <a:p>
                      <a:pPr algn="l" fontAlgn="t"/>
                      <a:r>
                        <a:rPr lang="en-US" sz="1200" u="none" strike="noStrike" dirty="0">
                          <a:effectLst/>
                          <a:latin typeface="+mn-lt"/>
                        </a:rPr>
                        <a:t>Pam Researcher, MD</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u="none" strike="noStrike" dirty="0">
                          <a:effectLst/>
                          <a:latin typeface="+mn-lt"/>
                        </a:rPr>
                        <a:t>Effect of NMN Supplementation on Organ System Biology</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u="none" strike="noStrike" dirty="0">
                          <a:effectLst/>
                          <a:latin typeface="+mn-lt"/>
                        </a:rPr>
                        <a:t>Department of Defense</a:t>
                      </a:r>
                      <a:endParaRPr lang="en-US" sz="1200" b="0" i="0" u="none" strike="noStrike" dirty="0">
                        <a:solidFill>
                          <a:srgbClr val="000000"/>
                        </a:solidFill>
                        <a:effectLst/>
                        <a:latin typeface="+mn-lt"/>
                      </a:endParaRPr>
                    </a:p>
                  </a:txBody>
                  <a:tcPr marL="4875" marR="4875" marT="4875" marB="0"/>
                </a:tc>
                <a:tc>
                  <a:txBody>
                    <a:bodyPr/>
                    <a:lstStyle/>
                    <a:p>
                      <a:pPr algn="l" fontAlgn="t"/>
                      <a:r>
                        <a:rPr lang="en-US" sz="1200" u="none" strike="noStrike" dirty="0">
                          <a:effectLst/>
                          <a:latin typeface="+mn-lt"/>
                        </a:rPr>
                        <a:t>This study is greater than minimal risk with a sensitive study population </a:t>
                      </a:r>
                    </a:p>
                    <a:p>
                      <a:pPr algn="l" fontAlgn="t"/>
                      <a:endParaRPr lang="en-US" sz="1200" b="0" i="0" u="none" strike="noStrike" dirty="0">
                        <a:solidFill>
                          <a:srgbClr val="000000"/>
                        </a:solidFill>
                        <a:effectLst/>
                        <a:latin typeface="+mn-lt"/>
                      </a:endParaRPr>
                    </a:p>
                    <a:p>
                      <a:pPr algn="l" fontAlgn="t"/>
                      <a:endParaRPr lang="en-US" sz="1200" b="0" i="0" u="none" strike="noStrike" dirty="0">
                        <a:solidFill>
                          <a:srgbClr val="000000"/>
                        </a:solidFill>
                        <a:effectLst/>
                        <a:latin typeface="+mn-lt"/>
                      </a:endParaRPr>
                    </a:p>
                  </a:txBody>
                  <a:tcPr marL="4875" marR="4875" marT="4875" marB="0">
                    <a:solidFill>
                      <a:schemeClr val="bg2">
                        <a:lumMod val="50000"/>
                      </a:schemeClr>
                    </a:solidFill>
                  </a:tcPr>
                </a:tc>
                <a:extLst>
                  <a:ext uri="{0D108BD9-81ED-4DB2-BD59-A6C34878D82A}">
                    <a16:rowId xmlns:a16="http://schemas.microsoft.com/office/drawing/2014/main" val="2635515223"/>
                  </a:ext>
                </a:extLst>
              </a:tr>
            </a:tbl>
          </a:graphicData>
        </a:graphic>
      </p:graphicFrame>
    </p:spTree>
    <p:extLst>
      <p:ext uri="{BB962C8B-B14F-4D97-AF65-F5344CB8AC3E}">
        <p14:creationId xmlns:p14="http://schemas.microsoft.com/office/powerpoint/2010/main" val="195106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0D098-91BF-4C67-B71C-9FDC0B672C6A}"/>
              </a:ext>
            </a:extLst>
          </p:cNvPr>
          <p:cNvSpPr>
            <a:spLocks noGrp="1"/>
          </p:cNvSpPr>
          <p:nvPr>
            <p:ph type="title"/>
          </p:nvPr>
        </p:nvSpPr>
        <p:spPr>
          <a:xfrm>
            <a:off x="381000" y="381000"/>
            <a:ext cx="8229600" cy="792162"/>
          </a:xfrm>
        </p:spPr>
        <p:txBody>
          <a:bodyPr/>
          <a:lstStyle/>
          <a:p>
            <a:r>
              <a:rPr lang="en-US" sz="2800" dirty="0"/>
              <a:t>Helpful Tips to Completing the Prospective CHNE Research Exception Request Form</a:t>
            </a:r>
          </a:p>
        </p:txBody>
      </p:sp>
      <p:sp>
        <p:nvSpPr>
          <p:cNvPr id="4" name="TextBox 3">
            <a:extLst>
              <a:ext uri="{FF2B5EF4-FFF2-40B4-BE49-F238E27FC236}">
                <a16:creationId xmlns:a16="http://schemas.microsoft.com/office/drawing/2014/main" id="{C5A583BC-ECAC-45E3-ADCF-6C8F055FCAD6}"/>
              </a:ext>
            </a:extLst>
          </p:cNvPr>
          <p:cNvSpPr txBox="1"/>
          <p:nvPr/>
        </p:nvSpPr>
        <p:spPr>
          <a:xfrm>
            <a:off x="266700" y="1676400"/>
            <a:ext cx="8724900" cy="5878532"/>
          </a:xfrm>
          <a:prstGeom prst="rect">
            <a:avLst/>
          </a:prstGeom>
          <a:noFill/>
        </p:spPr>
        <p:txBody>
          <a:bodyPr wrap="square" rtlCol="0">
            <a:spAutoFit/>
          </a:bodyPr>
          <a:lstStyle/>
          <a:p>
            <a:pPr marL="457200" indent="-457200">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Be sure to complete all fields of the exception application spreadsheet. </a:t>
            </a:r>
          </a:p>
          <a:p>
            <a:pPr marL="457200" indent="-457200">
              <a:buAutoNum type="arabicPeriod"/>
            </a:pPr>
            <a:r>
              <a:rPr lang="en-US" sz="2200" dirty="0">
                <a:latin typeface="Tahoma" panose="020B0604030504040204" pitchFamily="34" charset="0"/>
                <a:ea typeface="Tahoma" panose="020B0604030504040204" pitchFamily="34" charset="0"/>
                <a:cs typeface="Tahoma" panose="020B0604030504040204" pitchFamily="34" charset="0"/>
              </a:rPr>
              <a:t>An example is included in the exception application spreadsheet.  Please delete the row (Row #2) prior to submitting the spreadsheet.  </a:t>
            </a:r>
          </a:p>
          <a:p>
            <a:r>
              <a:rPr lang="en-US" sz="2200" dirty="0">
                <a:latin typeface="Tahoma" panose="020B0604030504040204" pitchFamily="34" charset="0"/>
                <a:ea typeface="Tahoma" panose="020B0604030504040204" pitchFamily="34" charset="0"/>
                <a:cs typeface="Tahoma" panose="020B0604030504040204" pitchFamily="34" charset="0"/>
              </a:rPr>
              <a:t>3.   Include an award number, if known. A column is being added to    </a:t>
            </a:r>
          </a:p>
          <a:p>
            <a:r>
              <a:rPr lang="en-US" sz="2200" dirty="0">
                <a:latin typeface="Tahoma" panose="020B0604030504040204" pitchFamily="34" charset="0"/>
                <a:ea typeface="Tahoma" panose="020B0604030504040204" pitchFamily="34" charset="0"/>
                <a:cs typeface="Tahoma" panose="020B0604030504040204" pitchFamily="34" charset="0"/>
              </a:rPr>
              <a:t>      the exception application spreadsheet and will be updated on     </a:t>
            </a:r>
          </a:p>
          <a:p>
            <a:r>
              <a:rPr lang="en-US" sz="2200" dirty="0">
                <a:latin typeface="Tahoma" panose="020B0604030504040204" pitchFamily="34" charset="0"/>
                <a:ea typeface="Tahoma" panose="020B0604030504040204" pitchFamily="34" charset="0"/>
                <a:cs typeface="Tahoma" panose="020B0604030504040204" pitchFamily="34" charset="0"/>
              </a:rPr>
              <a:t>      the ORD website. </a:t>
            </a:r>
          </a:p>
          <a:p>
            <a:pPr marL="457200" indent="-457200">
              <a:buAutoNum type="arabicPeriod" startAt="4"/>
            </a:pPr>
            <a:r>
              <a:rPr lang="en-US" sz="2200" dirty="0">
                <a:latin typeface="Tahoma" panose="020B0604030504040204" pitchFamily="34" charset="0"/>
                <a:ea typeface="Tahoma" panose="020B0604030504040204" pitchFamily="34" charset="0"/>
                <a:cs typeface="Tahoma" panose="020B0604030504040204" pitchFamily="34" charset="0"/>
              </a:rPr>
              <a:t>The justification field in the exception application spreadsheet needs to explain why use of a single IRB is not feasible or possible for the cooperative research activity.  If you are unsure how to write the justification, please send a query to </a:t>
            </a:r>
            <a:r>
              <a:rPr lang="en-US" sz="2200" dirty="0">
                <a:latin typeface="Tahoma" panose="020B0604030504040204" pitchFamily="34" charset="0"/>
                <a:ea typeface="Tahoma" panose="020B0604030504040204" pitchFamily="34" charset="0"/>
                <a:cs typeface="Tahoma" panose="020B0604030504040204" pitchFamily="34" charset="0"/>
                <a:hlinkClick r:id="rId3"/>
              </a:rPr>
              <a:t>IRBRelianceandSIRBExceptions@va.gov</a:t>
            </a:r>
            <a:r>
              <a:rPr lang="en-US" sz="2200" dirty="0">
                <a:latin typeface="Tahoma" panose="020B0604030504040204" pitchFamily="34" charset="0"/>
                <a:ea typeface="Tahoma" panose="020B0604030504040204" pitchFamily="34" charset="0"/>
                <a:cs typeface="Tahoma" panose="020B0604030504040204" pitchFamily="34" charset="0"/>
              </a:rPr>
              <a:t>. </a:t>
            </a:r>
          </a:p>
          <a:p>
            <a:endParaRPr lang="en-US" sz="2400" dirty="0"/>
          </a:p>
          <a:p>
            <a:endParaRPr lang="en-US" sz="2400" dirty="0"/>
          </a:p>
          <a:p>
            <a:pPr marL="800100" lvl="1" indent="-342900">
              <a:buFont typeface="Arial" panose="020B0604020202020204" pitchFamily="34" charset="0"/>
              <a:buChar char="•"/>
            </a:pPr>
            <a:endParaRPr lang="en-US" sz="2400" dirty="0"/>
          </a:p>
          <a:p>
            <a:pPr marL="342900" indent="-342900">
              <a:buAutoNum type="arabicPeriod"/>
            </a:pPr>
            <a:endParaRPr lang="en-US" dirty="0"/>
          </a:p>
        </p:txBody>
      </p:sp>
    </p:spTree>
    <p:extLst>
      <p:ext uri="{BB962C8B-B14F-4D97-AF65-F5344CB8AC3E}">
        <p14:creationId xmlns:p14="http://schemas.microsoft.com/office/powerpoint/2010/main" val="379776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ED59-A26D-4DC4-AA43-E405FD7AEEEA}"/>
              </a:ext>
            </a:extLst>
          </p:cNvPr>
          <p:cNvSpPr>
            <a:spLocks noGrp="1"/>
          </p:cNvSpPr>
          <p:nvPr>
            <p:ph type="title"/>
          </p:nvPr>
        </p:nvSpPr>
        <p:spPr>
          <a:xfrm>
            <a:off x="457200" y="609600"/>
            <a:ext cx="8229600" cy="857250"/>
          </a:xfrm>
        </p:spPr>
        <p:txBody>
          <a:bodyPr>
            <a:noAutofit/>
          </a:bodyPr>
          <a:lstStyle/>
          <a:p>
            <a:r>
              <a:rPr lang="en-US" sz="2800" dirty="0"/>
              <a:t>IRB Reliance Requests:</a:t>
            </a:r>
            <a:br>
              <a:rPr lang="en-US" sz="2800" dirty="0"/>
            </a:br>
            <a:r>
              <a:rPr lang="en-US" sz="2800" dirty="0"/>
              <a:t>Application Process, Mistakes, Helpful Hints</a:t>
            </a:r>
          </a:p>
        </p:txBody>
      </p:sp>
      <p:sp>
        <p:nvSpPr>
          <p:cNvPr id="3" name="Content Placeholder 2">
            <a:extLst>
              <a:ext uri="{FF2B5EF4-FFF2-40B4-BE49-F238E27FC236}">
                <a16:creationId xmlns:a16="http://schemas.microsoft.com/office/drawing/2014/main" id="{A16CCC22-0C57-40D6-BABC-404392972915}"/>
              </a:ext>
            </a:extLst>
          </p:cNvPr>
          <p:cNvSpPr>
            <a:spLocks noGrp="1"/>
          </p:cNvSpPr>
          <p:nvPr>
            <p:ph idx="1"/>
          </p:nvPr>
        </p:nvSpPr>
        <p:spPr/>
        <p:txBody>
          <a:bodyPr>
            <a:normAutofit fontScale="92500"/>
          </a:bodyPr>
          <a:lstStyle/>
          <a:p>
            <a:r>
              <a:rPr lang="en-US" sz="2000" dirty="0"/>
              <a:t>IRB Reliance requests require more information than exception requests for use of a single IRB for cooperative research.</a:t>
            </a:r>
          </a:p>
          <a:p>
            <a:r>
              <a:rPr lang="en-US" sz="2000" dirty="0"/>
              <a:t>The IRB Reliance request form: </a:t>
            </a:r>
            <a:r>
              <a:rPr lang="en-US" sz="2000" i="1" dirty="0">
                <a:solidFill>
                  <a:schemeClr val="accent1"/>
                </a:solidFill>
              </a:rPr>
              <a:t>Institutional Review Board (IRB) Reliance Request Form</a:t>
            </a:r>
            <a:r>
              <a:rPr lang="en-US" sz="2000" dirty="0"/>
              <a:t> is located on ORD’s website at </a:t>
            </a:r>
            <a:r>
              <a:rPr lang="en-US" sz="2000" dirty="0">
                <a:hlinkClick r:id="rId2"/>
              </a:rPr>
              <a:t>https://www.research.va.gov/programs/orppe/single_irb.cfm</a:t>
            </a:r>
            <a:r>
              <a:rPr lang="en-US" sz="2000" dirty="0"/>
              <a:t>.</a:t>
            </a:r>
          </a:p>
          <a:p>
            <a:r>
              <a:rPr lang="en-US" sz="2000" dirty="0"/>
              <a:t>Your VA Facility should not submit the IRB Reliance request form to rely upon another institution’s IRB without asking the other institution.  </a:t>
            </a:r>
          </a:p>
          <a:p>
            <a:r>
              <a:rPr lang="en-US" sz="2000" dirty="0"/>
              <a:t>The Institutional Review Board Request Form is an application form. It is not a Memorandum of Understanding or IRB reliance agreement.</a:t>
            </a:r>
          </a:p>
          <a:p>
            <a:r>
              <a:rPr lang="en-US" sz="2000" dirty="0"/>
              <a:t>VA Facilities cannot enter into IRB reliance agreements at the current time using the SMART IRB reliance agreements. </a:t>
            </a:r>
          </a:p>
        </p:txBody>
      </p:sp>
    </p:spTree>
    <p:extLst>
      <p:ext uri="{BB962C8B-B14F-4D97-AF65-F5344CB8AC3E}">
        <p14:creationId xmlns:p14="http://schemas.microsoft.com/office/powerpoint/2010/main" val="3603645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AE60-9C11-4792-BDD6-AB9C5798FFFD}"/>
              </a:ext>
            </a:extLst>
          </p:cNvPr>
          <p:cNvSpPr>
            <a:spLocks noGrp="1"/>
          </p:cNvSpPr>
          <p:nvPr>
            <p:ph type="title"/>
          </p:nvPr>
        </p:nvSpPr>
        <p:spPr>
          <a:xfrm>
            <a:off x="457200" y="76200"/>
            <a:ext cx="8229600" cy="1290637"/>
          </a:xfrm>
        </p:spPr>
        <p:txBody>
          <a:bodyPr/>
          <a:lstStyle/>
          <a:p>
            <a:r>
              <a:rPr lang="en-US" sz="2000" dirty="0"/>
              <a:t>Requesting Change in IRB Arrangements: The Institutional Review Board (IRB) Reliance Request Form</a:t>
            </a:r>
            <a:br>
              <a:rPr lang="en-US" sz="2000" dirty="0"/>
            </a:br>
            <a:r>
              <a:rPr lang="en-US" sz="2000" dirty="0">
                <a:hlinkClick r:id="rId2">
                  <a:extLst>
                    <a:ext uri="{A12FA001-AC4F-418D-AE19-62706E023703}">
                      <ahyp:hlinkClr xmlns:ahyp="http://schemas.microsoft.com/office/drawing/2018/hyperlinkcolor" val="tx"/>
                    </a:ext>
                  </a:extLst>
                </a:hlinkClick>
              </a:rPr>
              <a:t>https://www.research.va.gov/programs/orppe/single_irb.cfm</a:t>
            </a:r>
            <a:endParaRPr lang="en-US" sz="2000" dirty="0"/>
          </a:p>
        </p:txBody>
      </p:sp>
      <p:pic>
        <p:nvPicPr>
          <p:cNvPr id="8" name="Picture 7">
            <a:extLst>
              <a:ext uri="{FF2B5EF4-FFF2-40B4-BE49-F238E27FC236}">
                <a16:creationId xmlns:a16="http://schemas.microsoft.com/office/drawing/2014/main" id="{4229E52D-DB38-4BE4-B40C-510E424734BC}"/>
              </a:ext>
            </a:extLst>
          </p:cNvPr>
          <p:cNvPicPr>
            <a:picLocks noChangeAspect="1"/>
          </p:cNvPicPr>
          <p:nvPr/>
        </p:nvPicPr>
        <p:blipFill>
          <a:blip r:embed="rId3"/>
          <a:stretch>
            <a:fillRect/>
          </a:stretch>
        </p:blipFill>
        <p:spPr>
          <a:xfrm>
            <a:off x="2362201" y="1676400"/>
            <a:ext cx="3997063" cy="5170371"/>
          </a:xfrm>
          <a:prstGeom prst="rect">
            <a:avLst/>
          </a:prstGeom>
        </p:spPr>
      </p:pic>
    </p:spTree>
    <p:extLst>
      <p:ext uri="{BB962C8B-B14F-4D97-AF65-F5344CB8AC3E}">
        <p14:creationId xmlns:p14="http://schemas.microsoft.com/office/powerpoint/2010/main" val="184368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8B95-6125-48FE-9179-E13108288679}"/>
              </a:ext>
            </a:extLst>
          </p:cNvPr>
          <p:cNvSpPr>
            <a:spLocks noGrp="1"/>
          </p:cNvSpPr>
          <p:nvPr>
            <p:ph type="title"/>
          </p:nvPr>
        </p:nvSpPr>
        <p:spPr>
          <a:xfrm>
            <a:off x="457200" y="762000"/>
            <a:ext cx="8229600" cy="563562"/>
          </a:xfrm>
        </p:spPr>
        <p:txBody>
          <a:bodyPr/>
          <a:lstStyle/>
          <a:p>
            <a:br>
              <a:rPr lang="en-US" sz="2800" dirty="0"/>
            </a:br>
            <a:br>
              <a:rPr lang="en-US" sz="2800" dirty="0"/>
            </a:br>
            <a:r>
              <a:rPr lang="en-US" sz="2800" dirty="0"/>
              <a:t>Tips to Complete the Institutional Review Board (IRB) Reliance Request Form</a:t>
            </a:r>
          </a:p>
        </p:txBody>
      </p:sp>
      <p:sp>
        <p:nvSpPr>
          <p:cNvPr id="3" name="TextBox 2">
            <a:extLst>
              <a:ext uri="{FF2B5EF4-FFF2-40B4-BE49-F238E27FC236}">
                <a16:creationId xmlns:a16="http://schemas.microsoft.com/office/drawing/2014/main" id="{DA53CCB1-9794-48CF-AF4E-B5030C90B645}"/>
              </a:ext>
            </a:extLst>
          </p:cNvPr>
          <p:cNvSpPr txBox="1"/>
          <p:nvPr/>
        </p:nvSpPr>
        <p:spPr>
          <a:xfrm>
            <a:off x="152400" y="1676400"/>
            <a:ext cx="8839200" cy="5032147"/>
          </a:xfrm>
          <a:prstGeom prst="rect">
            <a:avLst/>
          </a:prstGeom>
          <a:noFill/>
        </p:spPr>
        <p:txBody>
          <a:bodyPr wrap="square" rtlCol="0">
            <a:spAutoFit/>
          </a:bodyPr>
          <a:lstStyle/>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Use the Institutional Review Board (IRB) Reliance Request form to communicate </a:t>
            </a:r>
            <a:r>
              <a:rPr lang="en-US" sz="1900" b="1" u="sng" dirty="0">
                <a:latin typeface="Tahoma" panose="020B0604030504040204" pitchFamily="34" charset="0"/>
                <a:ea typeface="Tahoma" panose="020B0604030504040204" pitchFamily="34" charset="0"/>
                <a:cs typeface="Tahoma" panose="020B0604030504040204" pitchFamily="34" charset="0"/>
              </a:rPr>
              <a:t>early</a:t>
            </a:r>
            <a:r>
              <a:rPr lang="en-US" sz="1900" dirty="0">
                <a:latin typeface="Tahoma" panose="020B0604030504040204" pitchFamily="34" charset="0"/>
                <a:ea typeface="Tahoma" panose="020B0604030504040204" pitchFamily="34" charset="0"/>
                <a:cs typeface="Tahoma" panose="020B0604030504040204" pitchFamily="34" charset="0"/>
              </a:rPr>
              <a:t> with the potential IRB you wish to rely.</a:t>
            </a:r>
          </a:p>
          <a:p>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Communicate with ORD and ORO </a:t>
            </a:r>
            <a:r>
              <a:rPr lang="en-US" sz="1900" b="1" u="sng" dirty="0">
                <a:latin typeface="Tahoma" panose="020B0604030504040204" pitchFamily="34" charset="0"/>
                <a:ea typeface="Tahoma" panose="020B0604030504040204" pitchFamily="34" charset="0"/>
                <a:cs typeface="Tahoma" panose="020B0604030504040204" pitchFamily="34" charset="0"/>
              </a:rPr>
              <a:t>early</a:t>
            </a:r>
            <a:r>
              <a:rPr lang="en-US" sz="1900" dirty="0">
                <a:latin typeface="Tahoma" panose="020B0604030504040204" pitchFamily="34" charset="0"/>
                <a:ea typeface="Tahoma" panose="020B0604030504040204" pitchFamily="34" charset="0"/>
                <a:cs typeface="Tahoma" panose="020B0604030504040204" pitchFamily="34" charset="0"/>
              </a:rPr>
              <a:t> about potential changes in an IRB reliance relationship prior to submitting the IRB Reliance Request Form.</a:t>
            </a:r>
          </a:p>
          <a:p>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The IRB Reliance Request Form Question #7 asks:  “Does the IRB identified currently hold an accreditation?”  ORD does not require an IRB to be AAHRPP accredited to be an IRB for VA Facilities. ORD is capturing this data as a metric. </a:t>
            </a:r>
          </a:p>
          <a:p>
            <a:pPr marL="342900" indent="-34290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Please make sure any hyperlinks referenced in the application are working. </a:t>
            </a:r>
          </a:p>
          <a:p>
            <a:pPr marL="342900" indent="-34290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Attach the applicable supplemental documents requested with the IRB Reliance Request Form instead of sending a separate email if possible.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62308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8B95-6125-48FE-9179-E13108288679}"/>
              </a:ext>
            </a:extLst>
          </p:cNvPr>
          <p:cNvSpPr>
            <a:spLocks noGrp="1"/>
          </p:cNvSpPr>
          <p:nvPr>
            <p:ph type="title"/>
          </p:nvPr>
        </p:nvSpPr>
        <p:spPr>
          <a:xfrm>
            <a:off x="457200" y="762000"/>
            <a:ext cx="8229600" cy="563562"/>
          </a:xfrm>
        </p:spPr>
        <p:txBody>
          <a:bodyPr/>
          <a:lstStyle/>
          <a:p>
            <a:br>
              <a:rPr lang="en-US" sz="2800" dirty="0"/>
            </a:br>
            <a:br>
              <a:rPr lang="en-US" sz="2800" dirty="0"/>
            </a:br>
            <a:r>
              <a:rPr lang="en-US" sz="2800" dirty="0"/>
              <a:t>Tips to Complete the Institutional Review Board (IRB) Reliance Request Form (cont.)</a:t>
            </a:r>
          </a:p>
        </p:txBody>
      </p:sp>
      <p:sp>
        <p:nvSpPr>
          <p:cNvPr id="3" name="TextBox 2">
            <a:extLst>
              <a:ext uri="{FF2B5EF4-FFF2-40B4-BE49-F238E27FC236}">
                <a16:creationId xmlns:a16="http://schemas.microsoft.com/office/drawing/2014/main" id="{DA53CCB1-9794-48CF-AF4E-B5030C90B645}"/>
              </a:ext>
            </a:extLst>
          </p:cNvPr>
          <p:cNvSpPr txBox="1"/>
          <p:nvPr/>
        </p:nvSpPr>
        <p:spPr>
          <a:xfrm>
            <a:off x="152400" y="1676400"/>
            <a:ext cx="8839200" cy="3231654"/>
          </a:xfrm>
          <a:prstGeom prst="rect">
            <a:avLst/>
          </a:prstGeom>
          <a:noFill/>
        </p:spPr>
        <p:txBody>
          <a:bodyPr wrap="square" rtlCol="0">
            <a:spAutoFit/>
          </a:bodyPr>
          <a:lstStyle/>
          <a:p>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Please remember that the IRB Reliance Request Form must be submitted by the VA Medical Center; it cannot be submitted by the ACOS/R&amp;D or AO/R&amp;D. </a:t>
            </a:r>
          </a:p>
          <a:p>
            <a:pPr marL="342900" indent="-342900">
              <a:buFont typeface="Arial" panose="020B0604020202020204" pitchFamily="34" charset="0"/>
              <a:buChar char="•"/>
            </a:pPr>
            <a:endParaRPr lang="en-US" sz="19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1900" dirty="0">
                <a:latin typeface="Tahoma" panose="020B0604030504040204" pitchFamily="34" charset="0"/>
                <a:ea typeface="Tahoma" panose="020B0604030504040204" pitchFamily="34" charset="0"/>
                <a:cs typeface="Tahoma" panose="020B0604030504040204" pitchFamily="34" charset="0"/>
              </a:rPr>
              <a:t>Send the IRB Reliance Request Form and questions to: </a:t>
            </a:r>
            <a:r>
              <a:rPr lang="en-US" sz="1900" dirty="0">
                <a:latin typeface="Tahoma" panose="020B0604030504040204" pitchFamily="34" charset="0"/>
                <a:ea typeface="Tahoma" panose="020B0604030504040204" pitchFamily="34" charset="0"/>
                <a:cs typeface="Tahoma" panose="020B0604030504040204" pitchFamily="34" charset="0"/>
                <a:hlinkClick r:id="rId3"/>
              </a:rPr>
              <a:t>IRBRelianceandSIRBExceptions@va.gov</a:t>
            </a:r>
            <a:r>
              <a:rPr lang="en-US" sz="1900" dirty="0">
                <a:latin typeface="Tahoma" panose="020B0604030504040204" pitchFamily="34" charset="0"/>
                <a:ea typeface="Tahoma" panose="020B0604030504040204" pitchFamily="34" charset="0"/>
                <a:cs typeface="Tahoma" panose="020B0604030504040204" pitchFamily="34" charset="0"/>
              </a:rPr>
              <a:t>.</a:t>
            </a:r>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2379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0FC3-36FA-4D98-BF00-87BB57562FA5}"/>
              </a:ext>
            </a:extLst>
          </p:cNvPr>
          <p:cNvSpPr>
            <a:spLocks noGrp="1"/>
          </p:cNvSpPr>
          <p:nvPr>
            <p:ph type="title"/>
          </p:nvPr>
        </p:nvSpPr>
        <p:spPr>
          <a:xfrm>
            <a:off x="457200" y="609600"/>
            <a:ext cx="8229600" cy="746442"/>
          </a:xfrm>
        </p:spPr>
        <p:txBody>
          <a:bodyPr/>
          <a:lstStyle/>
          <a:p>
            <a:r>
              <a:rPr lang="en-US" sz="2400" dirty="0"/>
              <a:t>Information about ORD Website Single IRB Implementation in VA Available from ORD Policies and Guidance Webpage: </a:t>
            </a:r>
            <a:r>
              <a:rPr lang="en-US" sz="2000" dirty="0">
                <a:hlinkClick r:id="rId3">
                  <a:extLst>
                    <a:ext uri="{A12FA001-AC4F-418D-AE19-62706E023703}">
                      <ahyp:hlinkClr xmlns:ahyp="http://schemas.microsoft.com/office/drawing/2018/hyperlinkcolor" val="tx"/>
                    </a:ext>
                  </a:extLst>
                </a:hlinkClick>
              </a:rPr>
              <a:t>https://www.research.va.gov/resources/policies/human_research.cfm</a:t>
            </a:r>
            <a:endParaRPr lang="en-US" sz="2000" dirty="0"/>
          </a:p>
        </p:txBody>
      </p:sp>
      <p:pic>
        <p:nvPicPr>
          <p:cNvPr id="5" name="Picture 4">
            <a:extLst>
              <a:ext uri="{FF2B5EF4-FFF2-40B4-BE49-F238E27FC236}">
                <a16:creationId xmlns:a16="http://schemas.microsoft.com/office/drawing/2014/main" id="{D627C471-8A5F-444D-A402-68DD4E43E593}"/>
              </a:ext>
            </a:extLst>
          </p:cNvPr>
          <p:cNvPicPr>
            <a:picLocks noChangeAspect="1"/>
          </p:cNvPicPr>
          <p:nvPr/>
        </p:nvPicPr>
        <p:blipFill rotWithShape="1">
          <a:blip r:embed="rId4"/>
          <a:srcRect l="4993" r="55005" b="5000"/>
          <a:stretch/>
        </p:blipFill>
        <p:spPr>
          <a:xfrm>
            <a:off x="2057399" y="1676400"/>
            <a:ext cx="5293895" cy="5029200"/>
          </a:xfrm>
          <a:prstGeom prst="rect">
            <a:avLst/>
          </a:prstGeom>
        </p:spPr>
      </p:pic>
    </p:spTree>
    <p:extLst>
      <p:ext uri="{BB962C8B-B14F-4D97-AF65-F5344CB8AC3E}">
        <p14:creationId xmlns:p14="http://schemas.microsoft.com/office/powerpoint/2010/main" val="40824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639762"/>
          </a:xfrm>
        </p:spPr>
        <p:txBody>
          <a:bodyPr/>
          <a:lstStyle/>
          <a:p>
            <a:r>
              <a:rPr lang="en-US" dirty="0"/>
              <a:t>Topics</a:t>
            </a:r>
          </a:p>
        </p:txBody>
      </p:sp>
      <p:sp>
        <p:nvSpPr>
          <p:cNvPr id="6" name="Content Placeholder 5">
            <a:extLst>
              <a:ext uri="{FF2B5EF4-FFF2-40B4-BE49-F238E27FC236}">
                <a16:creationId xmlns:a16="http://schemas.microsoft.com/office/drawing/2014/main" id="{673894FB-0D08-4E2C-AF3D-6317DB3EBA2C}"/>
              </a:ext>
            </a:extLst>
          </p:cNvPr>
          <p:cNvSpPr>
            <a:spLocks noGrp="1"/>
          </p:cNvSpPr>
          <p:nvPr>
            <p:ph idx="1"/>
          </p:nvPr>
        </p:nvSpPr>
        <p:spPr>
          <a:xfrm>
            <a:off x="114300" y="1752601"/>
            <a:ext cx="8915400" cy="5029200"/>
          </a:xfrm>
        </p:spPr>
        <p:txBody>
          <a:bodyPr/>
          <a:lstStyle/>
          <a:p>
            <a:pPr marL="285750" lvl="1"/>
            <a:r>
              <a:rPr lang="en-US" dirty="0"/>
              <a:t>Summary monthly statistics for exception and IRB reliance requests received and processed by ORD</a:t>
            </a:r>
          </a:p>
          <a:p>
            <a:pPr marL="285750" lvl="1"/>
            <a:r>
              <a:rPr lang="en-US" dirty="0"/>
              <a:t>Applying the cooperative research provision (single IRB requirement): questions received and answered by ORD</a:t>
            </a:r>
          </a:p>
          <a:p>
            <a:pPr marL="285750" lvl="1"/>
            <a:r>
              <a:rPr lang="en-US" dirty="0"/>
              <a:t>Application process for VA Facilities to request an exception from the cooperative research provision (single IRB requirement) or to request a change in IRB arrangements</a:t>
            </a:r>
          </a:p>
          <a:p>
            <a:pPr marL="685800" lvl="2"/>
            <a:r>
              <a:rPr lang="en-US" sz="2400" dirty="0"/>
              <a:t>Common Mistakes</a:t>
            </a:r>
          </a:p>
          <a:p>
            <a:pPr marL="685800" lvl="2"/>
            <a:r>
              <a:rPr lang="en-US" sz="2400" dirty="0"/>
              <a:t>Helpful Tips to Facilitate Completion of Application and Processing by ORD</a:t>
            </a:r>
          </a:p>
          <a:p>
            <a:pPr marL="0" lvl="1" indent="0">
              <a:buNone/>
            </a:pPr>
            <a:endParaRPr lang="en-US" dirty="0"/>
          </a:p>
          <a:p>
            <a:pPr lvl="1"/>
            <a:endParaRPr lang="en-US" sz="2000" dirty="0"/>
          </a:p>
        </p:txBody>
      </p:sp>
    </p:spTree>
    <p:extLst>
      <p:ext uri="{BB962C8B-B14F-4D97-AF65-F5344CB8AC3E}">
        <p14:creationId xmlns:p14="http://schemas.microsoft.com/office/powerpoint/2010/main" val="125886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0FC3-36FA-4D98-BF00-87BB57562FA5}"/>
              </a:ext>
            </a:extLst>
          </p:cNvPr>
          <p:cNvSpPr>
            <a:spLocks noGrp="1"/>
          </p:cNvSpPr>
          <p:nvPr>
            <p:ph type="title"/>
          </p:nvPr>
        </p:nvSpPr>
        <p:spPr>
          <a:xfrm>
            <a:off x="304800" y="1630998"/>
            <a:ext cx="8229600" cy="746442"/>
          </a:xfrm>
        </p:spPr>
        <p:txBody>
          <a:bodyPr/>
          <a:lstStyle/>
          <a:p>
            <a:r>
              <a:rPr lang="en-US" sz="2800" dirty="0"/>
              <a:t>ORD’s Website for Information About Single IRB Implementation in VA</a:t>
            </a:r>
            <a:br>
              <a:rPr lang="en-US" sz="2800" dirty="0"/>
            </a:br>
            <a:r>
              <a:rPr lang="en-US" sz="2000" dirty="0">
                <a:hlinkClick r:id="rId3">
                  <a:extLst>
                    <a:ext uri="{A12FA001-AC4F-418D-AE19-62706E023703}">
                      <ahyp:hlinkClr xmlns:ahyp="http://schemas.microsoft.com/office/drawing/2018/hyperlinkcolor" val="tx"/>
                    </a:ext>
                  </a:extLst>
                </a:hlinkClick>
              </a:rPr>
              <a:t>https://www.research.va.gov/programs/orppe/single_irb.cfm</a:t>
            </a:r>
            <a:br>
              <a:rPr lang="en-US" sz="2000" dirty="0"/>
            </a:br>
            <a:r>
              <a:rPr lang="en-US" sz="2800" dirty="0"/>
              <a:t> </a:t>
            </a:r>
            <a:br>
              <a:rPr lang="en-US" sz="3600" dirty="0"/>
            </a:br>
            <a:endParaRPr lang="en-US" dirty="0"/>
          </a:p>
        </p:txBody>
      </p:sp>
      <p:pic>
        <p:nvPicPr>
          <p:cNvPr id="8" name="Picture 7">
            <a:extLst>
              <a:ext uri="{FF2B5EF4-FFF2-40B4-BE49-F238E27FC236}">
                <a16:creationId xmlns:a16="http://schemas.microsoft.com/office/drawing/2014/main" id="{7C26F58C-8314-4EA3-9719-58293782D0B1}"/>
              </a:ext>
            </a:extLst>
          </p:cNvPr>
          <p:cNvPicPr>
            <a:picLocks noChangeAspect="1"/>
          </p:cNvPicPr>
          <p:nvPr/>
        </p:nvPicPr>
        <p:blipFill rotWithShape="1">
          <a:blip r:embed="rId4"/>
          <a:srcRect l="2509" t="-1250" r="54170" b="11248"/>
          <a:stretch/>
        </p:blipFill>
        <p:spPr>
          <a:xfrm>
            <a:off x="1600201" y="1630997"/>
            <a:ext cx="6343252" cy="5074601"/>
          </a:xfrm>
          <a:prstGeom prst="rect">
            <a:avLst/>
          </a:prstGeom>
        </p:spPr>
      </p:pic>
    </p:spTree>
    <p:extLst>
      <p:ext uri="{BB962C8B-B14F-4D97-AF65-F5344CB8AC3E}">
        <p14:creationId xmlns:p14="http://schemas.microsoft.com/office/powerpoint/2010/main" val="1358237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C9D9-2C4C-4FEA-B9BA-6FBF356CD35E}"/>
              </a:ext>
            </a:extLst>
          </p:cNvPr>
          <p:cNvSpPr>
            <a:spLocks noGrp="1"/>
          </p:cNvSpPr>
          <p:nvPr>
            <p:ph type="title"/>
          </p:nvPr>
        </p:nvSpPr>
        <p:spPr>
          <a:xfrm>
            <a:off x="457200" y="274639"/>
            <a:ext cx="8229600" cy="944562"/>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92B7B15A-3E76-4CE3-ABF3-87E66227C888}"/>
              </a:ext>
            </a:extLst>
          </p:cNvPr>
          <p:cNvSpPr>
            <a:spLocks noGrp="1"/>
          </p:cNvSpPr>
          <p:nvPr>
            <p:ph idx="1"/>
          </p:nvPr>
        </p:nvSpPr>
        <p:spPr/>
        <p:txBody>
          <a:bodyPr>
            <a:normAutofit/>
          </a:bodyPr>
          <a:lstStyle/>
          <a:p>
            <a:pPr marL="0" indent="0">
              <a:buNone/>
            </a:pPr>
            <a:r>
              <a:rPr lang="en-US" sz="2100" dirty="0"/>
              <a:t>Presenter:</a:t>
            </a:r>
          </a:p>
          <a:p>
            <a:pPr marL="0" indent="0">
              <a:buNone/>
            </a:pPr>
            <a:r>
              <a:rPr lang="en-US" sz="2100" dirty="0"/>
              <a:t>Sarah Rule, MPH, CCRP at </a:t>
            </a:r>
            <a:r>
              <a:rPr lang="en-US" sz="2100" dirty="0">
                <a:hlinkClick r:id="rId3"/>
              </a:rPr>
              <a:t>sarah.rule@va.gov</a:t>
            </a:r>
            <a:endParaRPr lang="en-US" sz="2100" dirty="0"/>
          </a:p>
          <a:p>
            <a:pPr marL="0" indent="0">
              <a:buNone/>
            </a:pPr>
            <a:endParaRPr lang="en-US" sz="2100" dirty="0"/>
          </a:p>
          <a:p>
            <a:pPr marL="0" indent="0">
              <a:buNone/>
            </a:pPr>
            <a:r>
              <a:rPr lang="en-US" sz="2100" dirty="0"/>
              <a:t>Send Questions to: </a:t>
            </a:r>
          </a:p>
          <a:p>
            <a:pPr marL="0" indent="0">
              <a:buNone/>
            </a:pPr>
            <a:r>
              <a:rPr lang="en-US" sz="2100" dirty="0"/>
              <a:t>VHA IRB Reliance/Single IRB Exceptions Box at </a:t>
            </a:r>
            <a:r>
              <a:rPr lang="en-US" sz="2100" dirty="0">
                <a:hlinkClick r:id="rId4"/>
              </a:rPr>
              <a:t>IRBRelianceandSIRBExceptions@va.gov</a:t>
            </a:r>
            <a:r>
              <a:rPr lang="en-US" sz="2100" dirty="0"/>
              <a:t> </a:t>
            </a:r>
          </a:p>
          <a:p>
            <a:pPr marL="0" indent="0">
              <a:buNone/>
            </a:pPr>
            <a:endParaRPr lang="en-US" sz="2100" dirty="0"/>
          </a:p>
          <a:p>
            <a:pPr marL="0" indent="0">
              <a:buNone/>
            </a:pPr>
            <a:endParaRPr lang="en-US" sz="2100" dirty="0"/>
          </a:p>
          <a:p>
            <a:pPr marL="0" indent="0">
              <a:buNone/>
            </a:pPr>
            <a:endParaRPr lang="en-US" sz="2100" dirty="0"/>
          </a:p>
        </p:txBody>
      </p:sp>
      <p:sp>
        <p:nvSpPr>
          <p:cNvPr id="4" name="Slide Number Placeholder 3">
            <a:extLst>
              <a:ext uri="{FF2B5EF4-FFF2-40B4-BE49-F238E27FC236}">
                <a16:creationId xmlns:a16="http://schemas.microsoft.com/office/drawing/2014/main" id="{627724C6-3B0A-4AA5-9391-E16CD5D37B9F}"/>
              </a:ext>
            </a:extLst>
          </p:cNvPr>
          <p:cNvSpPr>
            <a:spLocks noGrp="1"/>
          </p:cNvSpPr>
          <p:nvPr>
            <p:ph type="sldNum" sz="quarter" idx="4294967295"/>
          </p:nvPr>
        </p:nvSpPr>
        <p:spPr>
          <a:xfrm>
            <a:off x="8737600" y="635635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23D2E0-857C-45E7-8D49-73C280832387}" type="slidenum">
              <a:rPr lang="en-US" smtClean="0"/>
              <a:pPr/>
              <a:t>21</a:t>
            </a:fld>
            <a:endParaRPr lang="en-US" dirty="0"/>
          </a:p>
        </p:txBody>
      </p:sp>
    </p:spTree>
    <p:extLst>
      <p:ext uri="{BB962C8B-B14F-4D97-AF65-F5344CB8AC3E}">
        <p14:creationId xmlns:p14="http://schemas.microsoft.com/office/powerpoint/2010/main" val="391197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38386317"/>
              </p:ext>
            </p:extLst>
          </p:nvPr>
        </p:nvGraphicFramePr>
        <p:xfrm>
          <a:off x="134304" y="1075250"/>
          <a:ext cx="86106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p:cNvSpPr/>
          <p:nvPr/>
        </p:nvSpPr>
        <p:spPr>
          <a:xfrm>
            <a:off x="242889" y="3067050"/>
            <a:ext cx="721208" cy="1371600"/>
          </a:xfrm>
          <a:prstGeom prst="roundRect">
            <a:avLst/>
          </a:prstGeom>
          <a:ln w="12700">
            <a:solidFill>
              <a:srgbClr val="C624A7"/>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NPRM</a:t>
            </a:r>
          </a:p>
        </p:txBody>
      </p:sp>
      <p:sp>
        <p:nvSpPr>
          <p:cNvPr id="7" name="Rounded Rectangle 6"/>
          <p:cNvSpPr/>
          <p:nvPr/>
        </p:nvSpPr>
        <p:spPr>
          <a:xfrm>
            <a:off x="1039347" y="3079273"/>
            <a:ext cx="940120" cy="1372139"/>
          </a:xfrm>
          <a:prstGeom prst="roundRect">
            <a:avLst/>
          </a:prstGeom>
          <a:ln w="12700">
            <a:solidFill>
              <a:srgbClr val="FF66F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Final Rule revising the Common Rule</a:t>
            </a:r>
          </a:p>
        </p:txBody>
      </p:sp>
      <p:sp>
        <p:nvSpPr>
          <p:cNvPr id="8" name="Rounded Rectangle 7"/>
          <p:cNvSpPr/>
          <p:nvPr/>
        </p:nvSpPr>
        <p:spPr>
          <a:xfrm>
            <a:off x="3163087" y="3067591"/>
            <a:ext cx="971550" cy="1384540"/>
          </a:xfrm>
          <a:prstGeom prst="roundRect">
            <a:avLst/>
          </a:prstGeom>
          <a:ln w="12700">
            <a:solidFill>
              <a:srgbClr val="16D4BD"/>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300" dirty="0">
                <a:solidFill>
                  <a:schemeClr val="tx1"/>
                </a:solidFill>
              </a:rPr>
              <a:t>Six month delay in </a:t>
            </a:r>
            <a:r>
              <a:rPr lang="en-US" sz="1300" b="1" dirty="0">
                <a:solidFill>
                  <a:schemeClr val="tx1"/>
                </a:solidFill>
              </a:rPr>
              <a:t>effective</a:t>
            </a:r>
            <a:r>
              <a:rPr lang="en-US" sz="1300" dirty="0">
                <a:solidFill>
                  <a:schemeClr val="tx1"/>
                </a:solidFill>
              </a:rPr>
              <a:t> date to July 19, 2018</a:t>
            </a:r>
          </a:p>
        </p:txBody>
      </p:sp>
      <p:sp>
        <p:nvSpPr>
          <p:cNvPr id="10" name="Rounded Rectangle 9"/>
          <p:cNvSpPr/>
          <p:nvPr/>
        </p:nvSpPr>
        <p:spPr>
          <a:xfrm>
            <a:off x="1979467" y="3073791"/>
            <a:ext cx="1122773" cy="1372140"/>
          </a:xfrm>
          <a:prstGeom prst="roundRect">
            <a:avLst/>
          </a:prstGeom>
          <a:ln w="12700">
            <a:solidFill>
              <a:srgbClr val="AB85EF"/>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300" dirty="0">
                <a:solidFill>
                  <a:schemeClr val="tx1"/>
                </a:solidFill>
              </a:rPr>
              <a:t>Original </a:t>
            </a:r>
            <a:r>
              <a:rPr lang="en-US" sz="1300" b="1" dirty="0">
                <a:solidFill>
                  <a:schemeClr val="tx1"/>
                </a:solidFill>
              </a:rPr>
              <a:t>effective/</a:t>
            </a:r>
          </a:p>
          <a:p>
            <a:pPr algn="ctr"/>
            <a:r>
              <a:rPr lang="en-US" sz="1300" b="1" dirty="0">
                <a:solidFill>
                  <a:schemeClr val="tx1"/>
                </a:solidFill>
              </a:rPr>
              <a:t>compliance </a:t>
            </a:r>
            <a:r>
              <a:rPr lang="en-US" sz="1300" dirty="0">
                <a:solidFill>
                  <a:schemeClr val="tx1"/>
                </a:solidFill>
              </a:rPr>
              <a:t>date</a:t>
            </a:r>
          </a:p>
        </p:txBody>
      </p:sp>
      <p:sp>
        <p:nvSpPr>
          <p:cNvPr id="12" name="Rounded Rectangle 11"/>
          <p:cNvSpPr/>
          <p:nvPr/>
        </p:nvSpPr>
        <p:spPr>
          <a:xfrm>
            <a:off x="4117610" y="3073072"/>
            <a:ext cx="1139801" cy="1384540"/>
          </a:xfrm>
          <a:prstGeom prst="roundRect">
            <a:avLst/>
          </a:prstGeom>
          <a:ln w="127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chemeClr val="tx1"/>
                </a:solidFill>
              </a:rPr>
              <a:t>Six month delay in </a:t>
            </a:r>
            <a:r>
              <a:rPr lang="en-US" sz="1400" b="1" dirty="0">
                <a:solidFill>
                  <a:schemeClr val="tx1"/>
                </a:solidFill>
              </a:rPr>
              <a:t>compliance</a:t>
            </a:r>
            <a:r>
              <a:rPr lang="en-US" sz="1400" dirty="0">
                <a:solidFill>
                  <a:schemeClr val="tx1"/>
                </a:solidFill>
              </a:rPr>
              <a:t> to January 21, 2019</a:t>
            </a:r>
          </a:p>
        </p:txBody>
      </p:sp>
      <p:sp>
        <p:nvSpPr>
          <p:cNvPr id="13" name="Rounded Rectangle 12"/>
          <p:cNvSpPr/>
          <p:nvPr/>
        </p:nvSpPr>
        <p:spPr>
          <a:xfrm>
            <a:off x="5262141" y="3079273"/>
            <a:ext cx="1027666" cy="1372139"/>
          </a:xfrm>
          <a:prstGeom prst="roundRect">
            <a:avLst/>
          </a:prstGeom>
          <a:ln w="12700">
            <a:solidFill>
              <a:srgbClr val="EBE6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a:solidFill>
                  <a:schemeClr val="tx1"/>
                </a:solidFill>
              </a:rPr>
              <a:t>Effective date </a:t>
            </a:r>
            <a:r>
              <a:rPr lang="en-US" sz="1400" dirty="0">
                <a:solidFill>
                  <a:schemeClr val="tx1"/>
                </a:solidFill>
              </a:rPr>
              <a:t>–</a:t>
            </a:r>
          </a:p>
          <a:p>
            <a:pPr algn="ctr"/>
            <a:r>
              <a:rPr lang="en-US" sz="1400" dirty="0">
                <a:solidFill>
                  <a:schemeClr val="tx1"/>
                </a:solidFill>
              </a:rPr>
              <a:t>Three burden-reducing provisions</a:t>
            </a:r>
          </a:p>
        </p:txBody>
      </p:sp>
      <p:sp>
        <p:nvSpPr>
          <p:cNvPr id="14" name="Rounded Rectangle 13"/>
          <p:cNvSpPr/>
          <p:nvPr/>
        </p:nvSpPr>
        <p:spPr>
          <a:xfrm>
            <a:off x="6305550" y="3091289"/>
            <a:ext cx="1181100" cy="13715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3" b="1" dirty="0">
                <a:solidFill>
                  <a:schemeClr val="tx1"/>
                </a:solidFill>
              </a:rPr>
              <a:t>Compliance date </a:t>
            </a:r>
            <a:r>
              <a:rPr lang="en-US" sz="1200" b="1" dirty="0">
                <a:solidFill>
                  <a:schemeClr val="tx1"/>
                </a:solidFill>
              </a:rPr>
              <a:t>–</a:t>
            </a:r>
          </a:p>
          <a:p>
            <a:pPr algn="ctr"/>
            <a:r>
              <a:rPr lang="en-US" sz="1400" dirty="0">
                <a:solidFill>
                  <a:schemeClr val="tx1"/>
                </a:solidFill>
              </a:rPr>
              <a:t>2018 Common Rule</a:t>
            </a:r>
          </a:p>
        </p:txBody>
      </p:sp>
      <p:sp>
        <p:nvSpPr>
          <p:cNvPr id="11" name="Title 10">
            <a:extLst>
              <a:ext uri="{FF2B5EF4-FFF2-40B4-BE49-F238E27FC236}">
                <a16:creationId xmlns:a16="http://schemas.microsoft.com/office/drawing/2014/main" id="{CBB941A4-25E4-49F6-8A70-227A5E199CAF}"/>
              </a:ext>
            </a:extLst>
          </p:cNvPr>
          <p:cNvSpPr>
            <a:spLocks noGrp="1"/>
          </p:cNvSpPr>
          <p:nvPr>
            <p:ph type="title"/>
          </p:nvPr>
        </p:nvSpPr>
        <p:spPr>
          <a:xfrm>
            <a:off x="496254" y="381000"/>
            <a:ext cx="7886700" cy="994172"/>
          </a:xfrm>
        </p:spPr>
        <p:txBody>
          <a:bodyPr/>
          <a:lstStyle/>
          <a:p>
            <a:r>
              <a:rPr lang="en-US" sz="2800" dirty="0"/>
              <a:t>Where Are We – March, 2020</a:t>
            </a:r>
            <a:endParaRPr lang="en-US" sz="2600" dirty="0"/>
          </a:p>
        </p:txBody>
      </p:sp>
      <p:sp>
        <p:nvSpPr>
          <p:cNvPr id="17" name="Rounded Rectangle 13">
            <a:extLst>
              <a:ext uri="{FF2B5EF4-FFF2-40B4-BE49-F238E27FC236}">
                <a16:creationId xmlns:a16="http://schemas.microsoft.com/office/drawing/2014/main" id="{19DF894C-D078-4B71-838F-DC4FCD79AE7B}"/>
              </a:ext>
            </a:extLst>
          </p:cNvPr>
          <p:cNvSpPr/>
          <p:nvPr/>
        </p:nvSpPr>
        <p:spPr>
          <a:xfrm>
            <a:off x="7484165" y="3116216"/>
            <a:ext cx="1181100" cy="1371599"/>
          </a:xfrm>
          <a:prstGeom prst="roundRect">
            <a:avLst/>
          </a:prstGeom>
          <a:ln w="1270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3" b="1" dirty="0">
                <a:solidFill>
                  <a:schemeClr val="tx1"/>
                </a:solidFill>
              </a:rPr>
              <a:t>Final Provision*</a:t>
            </a:r>
          </a:p>
          <a:p>
            <a:pPr algn="ctr"/>
            <a:r>
              <a:rPr lang="en-US" sz="1403" b="1" dirty="0">
                <a:solidFill>
                  <a:schemeClr val="tx1"/>
                </a:solidFill>
              </a:rPr>
              <a:t>Compliance date </a:t>
            </a:r>
            <a:endParaRPr lang="en-US" sz="1200" b="1" dirty="0">
              <a:solidFill>
                <a:schemeClr val="tx1"/>
              </a:solidFill>
            </a:endParaRPr>
          </a:p>
        </p:txBody>
      </p:sp>
      <p:sp>
        <p:nvSpPr>
          <p:cNvPr id="15" name="TextBox 14">
            <a:extLst>
              <a:ext uri="{FF2B5EF4-FFF2-40B4-BE49-F238E27FC236}">
                <a16:creationId xmlns:a16="http://schemas.microsoft.com/office/drawing/2014/main" id="{1C6F5999-2D88-41C7-A1B8-5B0656AD6C3A}"/>
              </a:ext>
            </a:extLst>
          </p:cNvPr>
          <p:cNvSpPr txBox="1"/>
          <p:nvPr/>
        </p:nvSpPr>
        <p:spPr>
          <a:xfrm>
            <a:off x="586408" y="5001868"/>
            <a:ext cx="5168348" cy="646331"/>
          </a:xfrm>
          <a:prstGeom prst="rect">
            <a:avLst/>
          </a:prstGeom>
          <a:noFill/>
        </p:spPr>
        <p:txBody>
          <a:bodyPr wrap="square" rtlCol="0">
            <a:spAutoFit/>
          </a:bodyPr>
          <a:lstStyle/>
          <a:p>
            <a:r>
              <a:rPr lang="en-US" dirty="0"/>
              <a:t>*38 CFR §16.114 – Cooperative Research Provision (also referred to as the “Single IRB Requirement”)</a:t>
            </a:r>
          </a:p>
        </p:txBody>
      </p:sp>
      <p:pic>
        <p:nvPicPr>
          <p:cNvPr id="2050" name="Picture 2" descr="Image result for we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4482" y="1515731"/>
            <a:ext cx="817245" cy="927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619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E27-6125-4882-BBCD-C4F45BB102D9}"/>
              </a:ext>
            </a:extLst>
          </p:cNvPr>
          <p:cNvSpPr>
            <a:spLocks noGrp="1"/>
          </p:cNvSpPr>
          <p:nvPr>
            <p:ph type="title"/>
          </p:nvPr>
        </p:nvSpPr>
        <p:spPr>
          <a:xfrm>
            <a:off x="533400" y="990600"/>
            <a:ext cx="8267700" cy="445532"/>
          </a:xfrm>
        </p:spPr>
        <p:txBody>
          <a:bodyPr/>
          <a:lstStyle/>
          <a:p>
            <a:br>
              <a:rPr lang="en-US" sz="2800" dirty="0"/>
            </a:br>
            <a:br>
              <a:rPr lang="en-US" sz="2600" dirty="0"/>
            </a:br>
            <a:r>
              <a:rPr lang="en-US" sz="2600" dirty="0"/>
              <a:t>VA’s Implementation of the Cooperative Research Provision:</a:t>
            </a:r>
            <a:br>
              <a:rPr lang="en-US" sz="2600" dirty="0"/>
            </a:br>
            <a:r>
              <a:rPr lang="en-US" sz="2600" dirty="0"/>
              <a:t>Key Data as of January 20, 2020</a:t>
            </a:r>
          </a:p>
        </p:txBody>
      </p:sp>
      <p:sp>
        <p:nvSpPr>
          <p:cNvPr id="6" name="Rectangle 5">
            <a:extLst>
              <a:ext uri="{FF2B5EF4-FFF2-40B4-BE49-F238E27FC236}">
                <a16:creationId xmlns:a16="http://schemas.microsoft.com/office/drawing/2014/main" id="{E1E5D551-0C85-4482-ABAE-1700BBF455E9}"/>
              </a:ext>
            </a:extLst>
          </p:cNvPr>
          <p:cNvSpPr/>
          <p:nvPr/>
        </p:nvSpPr>
        <p:spPr>
          <a:xfrm>
            <a:off x="228600" y="1905000"/>
            <a:ext cx="8572500" cy="3416320"/>
          </a:xfrm>
          <a:prstGeom prst="rect">
            <a:avLst/>
          </a:prstGeom>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Questions related to determining whether the cooperative research provision (single IRB) apply</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Approximately 450 queries received</a:t>
            </a:r>
          </a:p>
          <a:p>
            <a:pPr marL="285750" indent="-28575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Exception Requests </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917 Requests received</a:t>
            </a:r>
          </a:p>
          <a:p>
            <a:pPr marL="285750" indent="-28575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IRB Reliance Requests  </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3 Application Requests received</a:t>
            </a:r>
          </a:p>
        </p:txBody>
      </p:sp>
    </p:spTree>
    <p:extLst>
      <p:ext uri="{BB962C8B-B14F-4D97-AF65-F5344CB8AC3E}">
        <p14:creationId xmlns:p14="http://schemas.microsoft.com/office/powerpoint/2010/main" val="211611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E27-6125-4882-BBCD-C4F45BB102D9}"/>
              </a:ext>
            </a:extLst>
          </p:cNvPr>
          <p:cNvSpPr>
            <a:spLocks noGrp="1"/>
          </p:cNvSpPr>
          <p:nvPr>
            <p:ph type="title"/>
          </p:nvPr>
        </p:nvSpPr>
        <p:spPr>
          <a:xfrm>
            <a:off x="533400" y="990600"/>
            <a:ext cx="8267700" cy="445532"/>
          </a:xfrm>
        </p:spPr>
        <p:txBody>
          <a:bodyPr/>
          <a:lstStyle/>
          <a:p>
            <a:br>
              <a:rPr lang="en-US" sz="2800" dirty="0"/>
            </a:br>
            <a:br>
              <a:rPr lang="en-US" sz="2600" dirty="0"/>
            </a:br>
            <a:r>
              <a:rPr lang="en-US" sz="2600" dirty="0"/>
              <a:t>VA’s Implementation of the Cooperative Research Provision:</a:t>
            </a:r>
            <a:br>
              <a:rPr lang="en-US" sz="2600" dirty="0"/>
            </a:br>
            <a:r>
              <a:rPr lang="en-US" sz="2600" dirty="0"/>
              <a:t>Exception to Single IRB Requirement Requests</a:t>
            </a:r>
          </a:p>
        </p:txBody>
      </p:sp>
      <p:sp>
        <p:nvSpPr>
          <p:cNvPr id="6" name="Rectangle 5">
            <a:extLst>
              <a:ext uri="{FF2B5EF4-FFF2-40B4-BE49-F238E27FC236}">
                <a16:creationId xmlns:a16="http://schemas.microsoft.com/office/drawing/2014/main" id="{E1E5D551-0C85-4482-ABAE-1700BBF455E9}"/>
              </a:ext>
            </a:extLst>
          </p:cNvPr>
          <p:cNvSpPr/>
          <p:nvPr/>
        </p:nvSpPr>
        <p:spPr>
          <a:xfrm>
            <a:off x="228600" y="1905000"/>
            <a:ext cx="8572500" cy="461665"/>
          </a:xfrm>
          <a:prstGeom prst="rect">
            <a:avLst/>
          </a:prstGeom>
        </p:spPr>
        <p:txBody>
          <a:bodyPr wrap="square">
            <a:spAutoFit/>
          </a:bodyPr>
          <a:lstStyle/>
          <a:p>
            <a:pPr marL="285750" indent="-285750">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a16="http://schemas.microsoft.com/office/drawing/2014/main" id="{D769697A-AD47-4A81-8672-9B543865AFA5}"/>
              </a:ext>
            </a:extLst>
          </p:cNvPr>
          <p:cNvGraphicFramePr/>
          <p:nvPr>
            <p:extLst>
              <p:ext uri="{D42A27DB-BD31-4B8C-83A1-F6EECF244321}">
                <p14:modId xmlns:p14="http://schemas.microsoft.com/office/powerpoint/2010/main" val="1121704082"/>
              </p:ext>
            </p:extLst>
          </p:nvPr>
        </p:nvGraphicFramePr>
        <p:xfrm>
          <a:off x="342900" y="1905000"/>
          <a:ext cx="82677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844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90600"/>
          </a:xfrm>
        </p:spPr>
        <p:txBody>
          <a:bodyPr/>
          <a:lstStyle/>
          <a:p>
            <a:r>
              <a:rPr lang="en-US" sz="2600" dirty="0"/>
              <a:t>Applying the Cooperative Research Provision </a:t>
            </a:r>
            <a:br>
              <a:rPr lang="en-US" sz="2600" dirty="0"/>
            </a:br>
            <a:r>
              <a:rPr lang="en-US" sz="2600" dirty="0"/>
              <a:t>(Single IRB Requirement): </a:t>
            </a:r>
            <a:br>
              <a:rPr lang="en-US" sz="2600" dirty="0"/>
            </a:br>
            <a:r>
              <a:rPr lang="en-US" sz="2600" dirty="0"/>
              <a:t>Major Categories of Questions Received by ORD</a:t>
            </a:r>
          </a:p>
        </p:txBody>
      </p:sp>
      <p:sp>
        <p:nvSpPr>
          <p:cNvPr id="6" name="Content Placeholder 5">
            <a:extLst>
              <a:ext uri="{FF2B5EF4-FFF2-40B4-BE49-F238E27FC236}">
                <a16:creationId xmlns:a16="http://schemas.microsoft.com/office/drawing/2014/main" id="{673894FB-0D08-4E2C-AF3D-6317DB3EBA2C}"/>
              </a:ext>
            </a:extLst>
          </p:cNvPr>
          <p:cNvSpPr>
            <a:spLocks noGrp="1"/>
          </p:cNvSpPr>
          <p:nvPr>
            <p:ph idx="1"/>
          </p:nvPr>
        </p:nvSpPr>
        <p:spPr>
          <a:xfrm>
            <a:off x="114300" y="1752601"/>
            <a:ext cx="8915400" cy="5029200"/>
          </a:xfrm>
        </p:spPr>
        <p:txBody>
          <a:bodyPr/>
          <a:lstStyle/>
          <a:p>
            <a:pPr marL="0" lvl="1" indent="0">
              <a:buNone/>
            </a:pPr>
            <a:endParaRPr lang="en-US" dirty="0"/>
          </a:p>
          <a:p>
            <a:pPr lvl="1"/>
            <a:endParaRPr lang="en-US" sz="2000" dirty="0"/>
          </a:p>
        </p:txBody>
      </p:sp>
      <p:sp>
        <p:nvSpPr>
          <p:cNvPr id="7" name="Rectangle 6">
            <a:extLst>
              <a:ext uri="{FF2B5EF4-FFF2-40B4-BE49-F238E27FC236}">
                <a16:creationId xmlns:a16="http://schemas.microsoft.com/office/drawing/2014/main" id="{43C26221-7F16-4792-A8B8-934D4EC4A82D}"/>
              </a:ext>
            </a:extLst>
          </p:cNvPr>
          <p:cNvSpPr/>
          <p:nvPr/>
        </p:nvSpPr>
        <p:spPr>
          <a:xfrm>
            <a:off x="228600" y="1828800"/>
            <a:ext cx="8458200" cy="3785652"/>
          </a:xfrm>
          <a:prstGeom prst="rect">
            <a:avLst/>
          </a:prstGeom>
        </p:spPr>
        <p:txBody>
          <a:bodyPr wrap="square">
            <a:spAutoFit/>
          </a:bodyPr>
          <a:lstStyle/>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Applicability of cooperative research provision when:</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VA Facility is conducting research with its academic affiliated University </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VA is conducting industry-funded clinical trials </a:t>
            </a:r>
          </a:p>
          <a:p>
            <a:pPr marL="742950" lvl="1"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VA is conducting DoD or NIH funded studies</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Questions about interpretation of cooperative research provision based upon information from another VA Facility or University</a:t>
            </a:r>
          </a:p>
          <a:p>
            <a:pPr marL="285750" indent="-28575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Questions from Universities on how VA is implementing the cooperative research provision</a:t>
            </a:r>
          </a:p>
        </p:txBody>
      </p:sp>
    </p:spTree>
    <p:extLst>
      <p:ext uri="{BB962C8B-B14F-4D97-AF65-F5344CB8AC3E}">
        <p14:creationId xmlns:p14="http://schemas.microsoft.com/office/powerpoint/2010/main" val="37486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E1B-FA4D-4AB8-BDB6-30625BCED5E7}"/>
              </a:ext>
            </a:extLst>
          </p:cNvPr>
          <p:cNvSpPr>
            <a:spLocks noGrp="1"/>
          </p:cNvSpPr>
          <p:nvPr>
            <p:ph type="title"/>
          </p:nvPr>
        </p:nvSpPr>
        <p:spPr/>
        <p:txBody>
          <a:bodyPr>
            <a:noAutofit/>
          </a:bodyPr>
          <a:lstStyle/>
          <a:p>
            <a:r>
              <a:rPr lang="en-US" sz="2800" dirty="0"/>
              <a:t>When Does the Single IRB Requirement Apply to Human Subjects Research that are Conducted or Supported by the VA? </a:t>
            </a:r>
          </a:p>
        </p:txBody>
      </p:sp>
      <p:sp>
        <p:nvSpPr>
          <p:cNvPr id="3" name="Content Placeholder 2">
            <a:extLst>
              <a:ext uri="{FF2B5EF4-FFF2-40B4-BE49-F238E27FC236}">
                <a16:creationId xmlns:a16="http://schemas.microsoft.com/office/drawing/2014/main" id="{C5F82CED-21E2-4DCC-83DA-C38FAED5AE7A}"/>
              </a:ext>
            </a:extLst>
          </p:cNvPr>
          <p:cNvSpPr>
            <a:spLocks noGrp="1"/>
          </p:cNvSpPr>
          <p:nvPr>
            <p:ph idx="1"/>
          </p:nvPr>
        </p:nvSpPr>
        <p:spPr/>
        <p:txBody>
          <a:bodyPr/>
          <a:lstStyle/>
          <a:p>
            <a:pPr marL="0" indent="0">
              <a:buNone/>
            </a:pPr>
            <a:r>
              <a:rPr lang="en-US" dirty="0"/>
              <a:t> </a:t>
            </a: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0FDB18C-C9F1-4B50-A00E-5C41E1070D22}"/>
                  </a:ext>
                </a:extLst>
              </p14:cNvPr>
              <p14:cNvContentPartPr/>
              <p14:nvPr/>
            </p14:nvContentPartPr>
            <p14:xfrm>
              <a:off x="3635921" y="3321069"/>
              <a:ext cx="270" cy="270"/>
            </p14:xfrm>
          </p:contentPart>
        </mc:Choice>
        <mc:Fallback xmlns="">
          <p:pic>
            <p:nvPicPr>
              <p:cNvPr id="11" name="Ink 10">
                <a:extLst>
                  <a:ext uri="{FF2B5EF4-FFF2-40B4-BE49-F238E27FC236}">
                    <a16:creationId xmlns:a16="http://schemas.microsoft.com/office/drawing/2014/main" id="{00FDB18C-C9F1-4B50-A00E-5C41E1070D22}"/>
                  </a:ext>
                </a:extLst>
              </p:cNvPr>
              <p:cNvPicPr/>
              <p:nvPr/>
            </p:nvPicPr>
            <p:blipFill>
              <a:blip r:embed="rId3"/>
              <a:stretch>
                <a:fillRect/>
              </a:stretch>
            </p:blipFill>
            <p:spPr>
              <a:xfrm>
                <a:off x="3622421" y="3307569"/>
                <a:ext cx="27000" cy="27000"/>
              </a:xfrm>
              <a:prstGeom prst="rect">
                <a:avLst/>
              </a:prstGeom>
            </p:spPr>
          </p:pic>
        </mc:Fallback>
      </mc:AlternateContent>
      <p:sp>
        <p:nvSpPr>
          <p:cNvPr id="5" name="Oval 4">
            <a:extLst>
              <a:ext uri="{FF2B5EF4-FFF2-40B4-BE49-F238E27FC236}">
                <a16:creationId xmlns:a16="http://schemas.microsoft.com/office/drawing/2014/main" id="{D6C7D18E-F120-4916-B56F-686EA75A78C8}"/>
              </a:ext>
            </a:extLst>
          </p:cNvPr>
          <p:cNvSpPr/>
          <p:nvPr/>
        </p:nvSpPr>
        <p:spPr>
          <a:xfrm>
            <a:off x="377302" y="2091949"/>
            <a:ext cx="7946123" cy="3733385"/>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E2339C3-9D8F-4585-B025-B14992727EBC}"/>
              </a:ext>
            </a:extLst>
          </p:cNvPr>
          <p:cNvSpPr txBox="1"/>
          <p:nvPr/>
        </p:nvSpPr>
        <p:spPr>
          <a:xfrm>
            <a:off x="416291" y="3429000"/>
            <a:ext cx="2175793"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All VA Exempt and Non-Exempt Human Subjects Research</a:t>
            </a:r>
          </a:p>
        </p:txBody>
      </p:sp>
      <p:sp>
        <p:nvSpPr>
          <p:cNvPr id="9" name="Oval 8">
            <a:extLst>
              <a:ext uri="{FF2B5EF4-FFF2-40B4-BE49-F238E27FC236}">
                <a16:creationId xmlns:a16="http://schemas.microsoft.com/office/drawing/2014/main" id="{3C3A9EFB-8A0E-47AA-93E9-9061A8E7301A}"/>
              </a:ext>
            </a:extLst>
          </p:cNvPr>
          <p:cNvSpPr/>
          <p:nvPr/>
        </p:nvSpPr>
        <p:spPr>
          <a:xfrm>
            <a:off x="2592083" y="2181003"/>
            <a:ext cx="5165948" cy="324665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a:extLst>
              <a:ext uri="{FF2B5EF4-FFF2-40B4-BE49-F238E27FC236}">
                <a16:creationId xmlns:a16="http://schemas.microsoft.com/office/drawing/2014/main" id="{D0C32BF5-8470-4633-B647-5FB33B93F58D}"/>
              </a:ext>
            </a:extLst>
          </p:cNvPr>
          <p:cNvSpPr txBox="1"/>
          <p:nvPr/>
        </p:nvSpPr>
        <p:spPr>
          <a:xfrm>
            <a:off x="3723514" y="2417830"/>
            <a:ext cx="3182102" cy="276999"/>
          </a:xfrm>
          <a:prstGeom prst="rect">
            <a:avLst/>
          </a:prstGeom>
          <a:noFill/>
        </p:spPr>
        <p:txBody>
          <a:bodyPr wrap="square" rtlCol="0">
            <a:spAutoFit/>
          </a:bodyPr>
          <a:lstStyle/>
          <a:p>
            <a:r>
              <a:rPr lang="en-US" sz="1200" b="1" dirty="0"/>
              <a:t>All VA Non-Exempt Human Subjects Research</a:t>
            </a:r>
          </a:p>
        </p:txBody>
      </p:sp>
      <p:sp>
        <p:nvSpPr>
          <p:cNvPr id="12" name="Oval 11">
            <a:extLst>
              <a:ext uri="{FF2B5EF4-FFF2-40B4-BE49-F238E27FC236}">
                <a16:creationId xmlns:a16="http://schemas.microsoft.com/office/drawing/2014/main" id="{22718EBC-49E9-40E0-A426-BCAC7C095133}"/>
              </a:ext>
            </a:extLst>
          </p:cNvPr>
          <p:cNvSpPr/>
          <p:nvPr/>
        </p:nvSpPr>
        <p:spPr>
          <a:xfrm>
            <a:off x="2891181" y="2721960"/>
            <a:ext cx="4567753" cy="265548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extBox 12">
            <a:extLst>
              <a:ext uri="{FF2B5EF4-FFF2-40B4-BE49-F238E27FC236}">
                <a16:creationId xmlns:a16="http://schemas.microsoft.com/office/drawing/2014/main" id="{51D67FD6-26F0-4528-A26B-6DC053330D64}"/>
              </a:ext>
            </a:extLst>
          </p:cNvPr>
          <p:cNvSpPr txBox="1"/>
          <p:nvPr/>
        </p:nvSpPr>
        <p:spPr>
          <a:xfrm>
            <a:off x="3795989" y="2918724"/>
            <a:ext cx="2870625" cy="646331"/>
          </a:xfrm>
          <a:prstGeom prst="rect">
            <a:avLst/>
          </a:prstGeom>
          <a:noFill/>
        </p:spPr>
        <p:txBody>
          <a:bodyPr wrap="square" rtlCol="0">
            <a:spAutoFit/>
          </a:bodyPr>
          <a:lstStyle/>
          <a:p>
            <a:r>
              <a:rPr lang="en-US" sz="1200" b="1" dirty="0"/>
              <a:t>All VA Non-Exempt Human Subjects Research With More than One Institution Engaged</a:t>
            </a:r>
          </a:p>
        </p:txBody>
      </p:sp>
      <p:sp>
        <p:nvSpPr>
          <p:cNvPr id="17" name="Oval 16">
            <a:extLst>
              <a:ext uri="{FF2B5EF4-FFF2-40B4-BE49-F238E27FC236}">
                <a16:creationId xmlns:a16="http://schemas.microsoft.com/office/drawing/2014/main" id="{E3CA9AEB-3D0F-4D46-BA38-1E0F25FFB917}"/>
              </a:ext>
            </a:extLst>
          </p:cNvPr>
          <p:cNvSpPr/>
          <p:nvPr/>
        </p:nvSpPr>
        <p:spPr>
          <a:xfrm>
            <a:off x="3263697" y="3429000"/>
            <a:ext cx="3750042" cy="1803620"/>
          </a:xfrm>
          <a:prstGeom prst="ellips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TextBox 20">
            <a:extLst>
              <a:ext uri="{FF2B5EF4-FFF2-40B4-BE49-F238E27FC236}">
                <a16:creationId xmlns:a16="http://schemas.microsoft.com/office/drawing/2014/main" id="{8C95D6E8-93F1-4A8F-B471-09FE9B5FA4D6}"/>
              </a:ext>
            </a:extLst>
          </p:cNvPr>
          <p:cNvSpPr txBox="1"/>
          <p:nvPr/>
        </p:nvSpPr>
        <p:spPr>
          <a:xfrm>
            <a:off x="3671879" y="3614007"/>
            <a:ext cx="3006356" cy="1569660"/>
          </a:xfrm>
          <a:prstGeom prst="rect">
            <a:avLst/>
          </a:prstGeom>
          <a:noFill/>
        </p:spPr>
        <p:txBody>
          <a:bodyPr wrap="square" rtlCol="0">
            <a:spAutoFit/>
          </a:bodyPr>
          <a:lstStyle/>
          <a:p>
            <a:pPr algn="ctr"/>
            <a:r>
              <a:rPr lang="en-US" sz="1200" b="1" dirty="0"/>
              <a:t>All VA Non-Exempt Human Subjects Research With More than One Institution Engaged and the Other Institution(s) is a Federal Institution (including another VA Facility) or the other non-Federal Institution(s) is a Recipient of Federal Government Funding or Support for that Research Activity</a:t>
            </a:r>
          </a:p>
        </p:txBody>
      </p:sp>
      <p:sp>
        <p:nvSpPr>
          <p:cNvPr id="22" name="Arrow: Right 21">
            <a:extLst>
              <a:ext uri="{FF2B5EF4-FFF2-40B4-BE49-F238E27FC236}">
                <a16:creationId xmlns:a16="http://schemas.microsoft.com/office/drawing/2014/main" id="{C6924737-29D5-410C-B25C-6A065238ED05}"/>
              </a:ext>
            </a:extLst>
          </p:cNvPr>
          <p:cNvSpPr/>
          <p:nvPr/>
        </p:nvSpPr>
        <p:spPr>
          <a:xfrm rot="10800000">
            <a:off x="6583276" y="3419513"/>
            <a:ext cx="2496347" cy="1889937"/>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4" name="TextBox 23">
            <a:extLst>
              <a:ext uri="{FF2B5EF4-FFF2-40B4-BE49-F238E27FC236}">
                <a16:creationId xmlns:a16="http://schemas.microsoft.com/office/drawing/2014/main" id="{5BB52E32-821C-49C1-95DB-EE1CBF0ED3C2}"/>
              </a:ext>
            </a:extLst>
          </p:cNvPr>
          <p:cNvSpPr txBox="1"/>
          <p:nvPr/>
        </p:nvSpPr>
        <p:spPr>
          <a:xfrm>
            <a:off x="6977038" y="3880686"/>
            <a:ext cx="2160180" cy="923330"/>
          </a:xfrm>
          <a:prstGeom prst="rect">
            <a:avLst/>
          </a:prstGeom>
          <a:noFill/>
        </p:spPr>
        <p:txBody>
          <a:bodyPr wrap="square" rtlCol="0">
            <a:spAutoFit/>
          </a:bodyPr>
          <a:lstStyle/>
          <a:p>
            <a:r>
              <a:rPr lang="en-US" b="1" i="1" dirty="0">
                <a:latin typeface="Arial" panose="020B0604020202020204" pitchFamily="34" charset="0"/>
                <a:cs typeface="Arial" panose="020B0604020202020204" pitchFamily="34" charset="0"/>
              </a:rPr>
              <a:t>Single IRB Required Unless Exception Applies</a:t>
            </a:r>
          </a:p>
        </p:txBody>
      </p:sp>
    </p:spTree>
    <p:extLst>
      <p:ext uri="{BB962C8B-B14F-4D97-AF65-F5344CB8AC3E}">
        <p14:creationId xmlns:p14="http://schemas.microsoft.com/office/powerpoint/2010/main" val="324960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FE64B8-34EF-429D-8C2F-EEB3122C9A6E}"/>
              </a:ext>
            </a:extLst>
          </p:cNvPr>
          <p:cNvSpPr/>
          <p:nvPr/>
        </p:nvSpPr>
        <p:spPr>
          <a:xfrm>
            <a:off x="2542256" y="3488701"/>
            <a:ext cx="3402419" cy="112226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u="sng" dirty="0">
                <a:solidFill>
                  <a:schemeClr val="tx1"/>
                </a:solidFill>
              </a:rPr>
              <a:t>Are any of the other participating institutions a Federal institution (including another VA) or are any of the participating institutions receiving federal funding or support for the research activity?</a:t>
            </a:r>
            <a:endParaRPr lang="en-US" sz="1350" dirty="0">
              <a:solidFill>
                <a:schemeClr val="tx1"/>
              </a:solidFill>
            </a:endParaRPr>
          </a:p>
        </p:txBody>
      </p:sp>
      <p:sp>
        <p:nvSpPr>
          <p:cNvPr id="7" name="Arrow: Left 6">
            <a:extLst>
              <a:ext uri="{FF2B5EF4-FFF2-40B4-BE49-F238E27FC236}">
                <a16:creationId xmlns:a16="http://schemas.microsoft.com/office/drawing/2014/main" id="{C6649247-229F-4DC5-B92B-5B72035D10A9}"/>
              </a:ext>
            </a:extLst>
          </p:cNvPr>
          <p:cNvSpPr/>
          <p:nvPr/>
        </p:nvSpPr>
        <p:spPr>
          <a:xfrm>
            <a:off x="1534949" y="2170224"/>
            <a:ext cx="837314" cy="3213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Arrow: Down 7">
            <a:extLst>
              <a:ext uri="{FF2B5EF4-FFF2-40B4-BE49-F238E27FC236}">
                <a16:creationId xmlns:a16="http://schemas.microsoft.com/office/drawing/2014/main" id="{6E6FD790-A15B-443D-82A1-5D3D1B317537}"/>
              </a:ext>
            </a:extLst>
          </p:cNvPr>
          <p:cNvSpPr/>
          <p:nvPr/>
        </p:nvSpPr>
        <p:spPr>
          <a:xfrm>
            <a:off x="3983375" y="2802214"/>
            <a:ext cx="288409" cy="633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Hexagon 8">
            <a:extLst>
              <a:ext uri="{FF2B5EF4-FFF2-40B4-BE49-F238E27FC236}">
                <a16:creationId xmlns:a16="http://schemas.microsoft.com/office/drawing/2014/main" id="{EB35B98C-936C-42C1-A9DB-FE681BD5F25A}"/>
              </a:ext>
            </a:extLst>
          </p:cNvPr>
          <p:cNvSpPr/>
          <p:nvPr/>
        </p:nvSpPr>
        <p:spPr>
          <a:xfrm>
            <a:off x="75786" y="1710631"/>
            <a:ext cx="1331320" cy="1240553"/>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Single IRB regulation does not apply </a:t>
            </a:r>
          </a:p>
        </p:txBody>
      </p:sp>
      <p:sp>
        <p:nvSpPr>
          <p:cNvPr id="10" name="Rectangle 9">
            <a:extLst>
              <a:ext uri="{FF2B5EF4-FFF2-40B4-BE49-F238E27FC236}">
                <a16:creationId xmlns:a16="http://schemas.microsoft.com/office/drawing/2014/main" id="{663C0ECF-9216-474C-A2D4-43B71561F032}"/>
              </a:ext>
            </a:extLst>
          </p:cNvPr>
          <p:cNvSpPr/>
          <p:nvPr/>
        </p:nvSpPr>
        <p:spPr>
          <a:xfrm>
            <a:off x="2477695" y="1745064"/>
            <a:ext cx="3322674" cy="101532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u="sng" dirty="0">
                <a:solidFill>
                  <a:schemeClr val="tx1"/>
                </a:solidFill>
              </a:rPr>
              <a:t>Does the non-exempt human subjects research involve more than one engaged institution?</a:t>
            </a:r>
            <a:endParaRPr lang="en-US" sz="1350" dirty="0">
              <a:solidFill>
                <a:schemeClr val="tx1"/>
              </a:solidFill>
            </a:endParaRPr>
          </a:p>
        </p:txBody>
      </p:sp>
      <p:sp>
        <p:nvSpPr>
          <p:cNvPr id="11" name="Arrow: Left 10">
            <a:extLst>
              <a:ext uri="{FF2B5EF4-FFF2-40B4-BE49-F238E27FC236}">
                <a16:creationId xmlns:a16="http://schemas.microsoft.com/office/drawing/2014/main" id="{056BEFDB-B5BC-432B-B0DE-83161568D260}"/>
              </a:ext>
            </a:extLst>
          </p:cNvPr>
          <p:cNvSpPr/>
          <p:nvPr/>
        </p:nvSpPr>
        <p:spPr>
          <a:xfrm>
            <a:off x="1534949" y="3888748"/>
            <a:ext cx="837314" cy="3213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Arrow: Down 12">
            <a:extLst>
              <a:ext uri="{FF2B5EF4-FFF2-40B4-BE49-F238E27FC236}">
                <a16:creationId xmlns:a16="http://schemas.microsoft.com/office/drawing/2014/main" id="{DB9CC2B2-FB8F-44BA-BE0D-2E987AB4DFC5}"/>
              </a:ext>
            </a:extLst>
          </p:cNvPr>
          <p:cNvSpPr/>
          <p:nvPr/>
        </p:nvSpPr>
        <p:spPr>
          <a:xfrm>
            <a:off x="3994828" y="4836723"/>
            <a:ext cx="288409" cy="633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 name="Straight Connector 19">
            <a:extLst>
              <a:ext uri="{FF2B5EF4-FFF2-40B4-BE49-F238E27FC236}">
                <a16:creationId xmlns:a16="http://schemas.microsoft.com/office/drawing/2014/main" id="{2E5F0CB8-7234-4866-AD75-EBDC3D46575D}"/>
              </a:ext>
            </a:extLst>
          </p:cNvPr>
          <p:cNvCxnSpPr>
            <a:cxnSpLocks/>
          </p:cNvCxnSpPr>
          <p:nvPr/>
        </p:nvCxnSpPr>
        <p:spPr>
          <a:xfrm flipV="1">
            <a:off x="5111603" y="4629150"/>
            <a:ext cx="0" cy="231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AF9E92-9434-4033-88C8-4A25D43D0CBE}"/>
              </a:ext>
            </a:extLst>
          </p:cNvPr>
          <p:cNvCxnSpPr/>
          <p:nvPr/>
        </p:nvCxnSpPr>
        <p:spPr>
          <a:xfrm>
            <a:off x="5239193" y="5849236"/>
            <a:ext cx="0" cy="1031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610D8F0-A932-4569-BE6B-9A1A7B282B88}"/>
              </a:ext>
            </a:extLst>
          </p:cNvPr>
          <p:cNvSpPr/>
          <p:nvPr/>
        </p:nvSpPr>
        <p:spPr>
          <a:xfrm>
            <a:off x="2554807" y="5562600"/>
            <a:ext cx="3323336" cy="1196163"/>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u="sng" dirty="0">
                <a:solidFill>
                  <a:schemeClr val="tx1"/>
                </a:solidFill>
              </a:rPr>
              <a:t>Does ORD policy allow the use of the single IRB for the study, has an exception to the single IRB requirement already been determined and documented, or will the single IRB allow the VA Facility to rely upon it for IRB review?</a:t>
            </a:r>
            <a:endParaRPr lang="en-US" sz="1350" dirty="0">
              <a:solidFill>
                <a:schemeClr val="tx1"/>
              </a:solidFill>
            </a:endParaRPr>
          </a:p>
        </p:txBody>
      </p:sp>
      <p:sp>
        <p:nvSpPr>
          <p:cNvPr id="25" name="Rectangle: Rounded Corners 24">
            <a:extLst>
              <a:ext uri="{FF2B5EF4-FFF2-40B4-BE49-F238E27FC236}">
                <a16:creationId xmlns:a16="http://schemas.microsoft.com/office/drawing/2014/main" id="{F6F37FFD-A0B2-4318-AAB1-1980E6ACA672}"/>
              </a:ext>
            </a:extLst>
          </p:cNvPr>
          <p:cNvSpPr/>
          <p:nvPr/>
        </p:nvSpPr>
        <p:spPr>
          <a:xfrm>
            <a:off x="54492" y="5506779"/>
            <a:ext cx="2032147" cy="1251984"/>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Send an application to ORD for requesting approval of the single IRB for the study if an IRB Reliance Agreement or MOU is not present.</a:t>
            </a:r>
          </a:p>
        </p:txBody>
      </p:sp>
      <p:sp>
        <p:nvSpPr>
          <p:cNvPr id="27" name="Rectangle: Rounded Corners 26">
            <a:extLst>
              <a:ext uri="{FF2B5EF4-FFF2-40B4-BE49-F238E27FC236}">
                <a16:creationId xmlns:a16="http://schemas.microsoft.com/office/drawing/2014/main" id="{CAF86B46-3139-473D-AE5F-05C72D642207}"/>
              </a:ext>
            </a:extLst>
          </p:cNvPr>
          <p:cNvSpPr/>
          <p:nvPr/>
        </p:nvSpPr>
        <p:spPr>
          <a:xfrm>
            <a:off x="6705600" y="5506779"/>
            <a:ext cx="2032147" cy="1251984"/>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Send a request for an exception to the single IRB requirement to ORD and/or the applicable Federal agency or department.</a:t>
            </a:r>
          </a:p>
        </p:txBody>
      </p:sp>
      <p:sp>
        <p:nvSpPr>
          <p:cNvPr id="28" name="Hexagon 27">
            <a:extLst>
              <a:ext uri="{FF2B5EF4-FFF2-40B4-BE49-F238E27FC236}">
                <a16:creationId xmlns:a16="http://schemas.microsoft.com/office/drawing/2014/main" id="{68958D5D-94F8-4782-8C90-D388ED7981D2}"/>
              </a:ext>
            </a:extLst>
          </p:cNvPr>
          <p:cNvSpPr/>
          <p:nvPr/>
        </p:nvSpPr>
        <p:spPr>
          <a:xfrm>
            <a:off x="54492" y="3435912"/>
            <a:ext cx="1400765" cy="1251984"/>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Single IRB regulation does not apply </a:t>
            </a:r>
          </a:p>
        </p:txBody>
      </p:sp>
      <p:sp>
        <p:nvSpPr>
          <p:cNvPr id="29" name="TextBox 28">
            <a:extLst>
              <a:ext uri="{FF2B5EF4-FFF2-40B4-BE49-F238E27FC236}">
                <a16:creationId xmlns:a16="http://schemas.microsoft.com/office/drawing/2014/main" id="{878974C0-40CC-4247-A1C9-4184B5EE3D85}"/>
              </a:ext>
            </a:extLst>
          </p:cNvPr>
          <p:cNvSpPr txBox="1"/>
          <p:nvPr/>
        </p:nvSpPr>
        <p:spPr>
          <a:xfrm>
            <a:off x="4463432" y="2970522"/>
            <a:ext cx="110047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YES</a:t>
            </a:r>
          </a:p>
        </p:txBody>
      </p:sp>
      <p:sp>
        <p:nvSpPr>
          <p:cNvPr id="30" name="TextBox 29">
            <a:extLst>
              <a:ext uri="{FF2B5EF4-FFF2-40B4-BE49-F238E27FC236}">
                <a16:creationId xmlns:a16="http://schemas.microsoft.com/office/drawing/2014/main" id="{A47F92B1-B63E-4CF7-845A-B3AA304A7226}"/>
              </a:ext>
            </a:extLst>
          </p:cNvPr>
          <p:cNvSpPr txBox="1"/>
          <p:nvPr/>
        </p:nvSpPr>
        <p:spPr>
          <a:xfrm>
            <a:off x="4495800" y="5031763"/>
            <a:ext cx="110047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YES</a:t>
            </a:r>
          </a:p>
        </p:txBody>
      </p:sp>
      <p:sp>
        <p:nvSpPr>
          <p:cNvPr id="31" name="Arrow: Left 30">
            <a:extLst>
              <a:ext uri="{FF2B5EF4-FFF2-40B4-BE49-F238E27FC236}">
                <a16:creationId xmlns:a16="http://schemas.microsoft.com/office/drawing/2014/main" id="{F548F260-78AF-4130-AA98-FDCD5F767E61}"/>
              </a:ext>
            </a:extLst>
          </p:cNvPr>
          <p:cNvSpPr/>
          <p:nvPr/>
        </p:nvSpPr>
        <p:spPr>
          <a:xfrm>
            <a:off x="2159693" y="6068315"/>
            <a:ext cx="288409" cy="321368"/>
          </a:xfrm>
          <a:prstGeom prst="leftArrow">
            <a:avLst>
              <a:gd name="adj1" fmla="val 50000"/>
              <a:gd name="adj2" fmla="val 50000"/>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2" name="Arrow: Left 31">
            <a:extLst>
              <a:ext uri="{FF2B5EF4-FFF2-40B4-BE49-F238E27FC236}">
                <a16:creationId xmlns:a16="http://schemas.microsoft.com/office/drawing/2014/main" id="{756881D2-451C-40BE-AD61-BB37B14704AF}"/>
              </a:ext>
            </a:extLst>
          </p:cNvPr>
          <p:cNvSpPr/>
          <p:nvPr/>
        </p:nvSpPr>
        <p:spPr>
          <a:xfrm rot="10800000">
            <a:off x="6141392" y="6068315"/>
            <a:ext cx="288409" cy="321368"/>
          </a:xfrm>
          <a:prstGeom prst="lef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TextBox 35">
            <a:extLst>
              <a:ext uri="{FF2B5EF4-FFF2-40B4-BE49-F238E27FC236}">
                <a16:creationId xmlns:a16="http://schemas.microsoft.com/office/drawing/2014/main" id="{0BE9C650-4FC5-46AF-91D2-BB217B43E05A}"/>
              </a:ext>
            </a:extLst>
          </p:cNvPr>
          <p:cNvSpPr txBox="1"/>
          <p:nvPr/>
        </p:nvSpPr>
        <p:spPr>
          <a:xfrm>
            <a:off x="1772856" y="3539188"/>
            <a:ext cx="110047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a:t>
            </a:r>
          </a:p>
        </p:txBody>
      </p:sp>
      <p:sp>
        <p:nvSpPr>
          <p:cNvPr id="37" name="TextBox 36">
            <a:extLst>
              <a:ext uri="{FF2B5EF4-FFF2-40B4-BE49-F238E27FC236}">
                <a16:creationId xmlns:a16="http://schemas.microsoft.com/office/drawing/2014/main" id="{EA095A09-3A14-4FC3-8ADE-0F17C0E1EC40}"/>
              </a:ext>
            </a:extLst>
          </p:cNvPr>
          <p:cNvSpPr txBox="1"/>
          <p:nvPr/>
        </p:nvSpPr>
        <p:spPr>
          <a:xfrm>
            <a:off x="1752691" y="1805236"/>
            <a:ext cx="1100470" cy="32316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a:t>
            </a:r>
          </a:p>
        </p:txBody>
      </p:sp>
      <p:sp>
        <p:nvSpPr>
          <p:cNvPr id="3" name="TextBox 2">
            <a:extLst>
              <a:ext uri="{FF2B5EF4-FFF2-40B4-BE49-F238E27FC236}">
                <a16:creationId xmlns:a16="http://schemas.microsoft.com/office/drawing/2014/main" id="{1C23987F-F740-4F28-9BA6-ABD4E088CA3B}"/>
              </a:ext>
            </a:extLst>
          </p:cNvPr>
          <p:cNvSpPr txBox="1"/>
          <p:nvPr/>
        </p:nvSpPr>
        <p:spPr>
          <a:xfrm>
            <a:off x="457200" y="145318"/>
            <a:ext cx="8077200" cy="1569660"/>
          </a:xfrm>
          <a:prstGeom prst="rect">
            <a:avLst/>
          </a:prstGeom>
          <a:noFill/>
        </p:spPr>
        <p:txBody>
          <a:bodyPr wrap="square" rtlCol="0">
            <a:spAutoFit/>
          </a:bodyPr>
          <a:lstStyle/>
          <a:p>
            <a:r>
              <a:rPr lang="en-US" sz="2400" b="1" dirty="0">
                <a:solidFill>
                  <a:schemeClr val="bg2"/>
                </a:solidFill>
                <a:latin typeface="Arial" panose="020B0604020202020204" pitchFamily="34" charset="0"/>
                <a:cs typeface="Arial" panose="020B0604020202020204" pitchFamily="34" charset="0"/>
              </a:rPr>
              <a:t>Key Questions to Ask for Non-Exempt Human Subjects Studies that Follow the 2018 Requirements: Determining Whether the §.114 Cooperative Research Provision (Single IRB Requirement) Applies</a:t>
            </a:r>
          </a:p>
        </p:txBody>
      </p:sp>
    </p:spTree>
    <p:extLst>
      <p:ext uri="{BB962C8B-B14F-4D97-AF65-F5344CB8AC3E}">
        <p14:creationId xmlns:p14="http://schemas.microsoft.com/office/powerpoint/2010/main" val="42717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1521-634E-4072-9DCC-C402806A3FFE}"/>
              </a:ext>
            </a:extLst>
          </p:cNvPr>
          <p:cNvSpPr>
            <a:spLocks noGrp="1"/>
          </p:cNvSpPr>
          <p:nvPr>
            <p:ph type="title"/>
          </p:nvPr>
        </p:nvSpPr>
        <p:spPr>
          <a:xfrm>
            <a:off x="381000" y="685800"/>
            <a:ext cx="8229600" cy="685801"/>
          </a:xfrm>
        </p:spPr>
        <p:txBody>
          <a:bodyPr/>
          <a:lstStyle/>
          <a:p>
            <a:r>
              <a:rPr lang="en-US" dirty="0"/>
              <a:t>Poll #1:  </a:t>
            </a:r>
            <a:br>
              <a:rPr lang="en-US" dirty="0"/>
            </a:br>
            <a:r>
              <a:rPr lang="en-US" dirty="0"/>
              <a:t>Applying the Single IRB Requirement</a:t>
            </a:r>
          </a:p>
        </p:txBody>
      </p:sp>
      <p:sp>
        <p:nvSpPr>
          <p:cNvPr id="3" name="TextBox 2">
            <a:extLst>
              <a:ext uri="{FF2B5EF4-FFF2-40B4-BE49-F238E27FC236}">
                <a16:creationId xmlns:a16="http://schemas.microsoft.com/office/drawing/2014/main" id="{09CE9F63-0123-4EB5-88F3-3F26344ADE15}"/>
              </a:ext>
            </a:extLst>
          </p:cNvPr>
          <p:cNvSpPr txBox="1"/>
          <p:nvPr/>
        </p:nvSpPr>
        <p:spPr>
          <a:xfrm>
            <a:off x="-304800" y="1676400"/>
            <a:ext cx="8801100" cy="535531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Answer Yes or No</a:t>
            </a:r>
            <a:r>
              <a:rPr lang="en-US" b="1" dirty="0">
                <a:latin typeface="Tahoma" panose="020B0604030504040204" pitchFamily="34" charset="0"/>
                <a:ea typeface="Tahoma" panose="020B0604030504040204" pitchFamily="34" charset="0"/>
                <a:cs typeface="Tahoma" panose="020B0604030504040204" pitchFamily="34" charset="0"/>
              </a:rPr>
              <a:t>.  A VA Investigator was awarded an NIH grant in 	2015 to conduct a multi-site clinical trial.  Six (6) VA Facilities 	were selected to participate in the study; the VA Central IRB is the 	IRB of Record for all six (6) VA Facilities and approved the study 	on January 3, 2016. The VA Central IRB has not transitioned the 	study to follow the 2018 Requirements.</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A University is now being added as a participating site. </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Question</a:t>
            </a:r>
            <a:r>
              <a:rPr lang="en-US" b="1" dirty="0">
                <a:latin typeface="Tahoma" panose="020B0604030504040204" pitchFamily="34" charset="0"/>
                <a:ea typeface="Tahoma" panose="020B0604030504040204" pitchFamily="34" charset="0"/>
                <a:cs typeface="Tahoma" panose="020B0604030504040204" pitchFamily="34" charset="0"/>
              </a:rPr>
              <a:t>:  Is a single IRB required for this NIH-funded study 	involving 6 VA Facilities and one University, unless an exception is 	approved?  </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Possible Answers:</a:t>
            </a:r>
          </a:p>
          <a:p>
            <a:endParaRPr lang="en-US" b="1" dirty="0">
              <a:latin typeface="Tahoma" panose="020B0604030504040204" pitchFamily="34" charset="0"/>
              <a:ea typeface="Tahoma" panose="020B0604030504040204" pitchFamily="34" charset="0"/>
              <a:cs typeface="Tahoma" panose="020B0604030504040204" pitchFamily="34" charset="0"/>
            </a:endParaRPr>
          </a:p>
          <a:p>
            <a:r>
              <a:rPr lang="en-US" b="1" dirty="0">
                <a:latin typeface="Tahoma" panose="020B0604030504040204" pitchFamily="34" charset="0"/>
                <a:ea typeface="Tahoma" panose="020B0604030504040204" pitchFamily="34" charset="0"/>
                <a:cs typeface="Tahoma" panose="020B0604030504040204" pitchFamily="34" charset="0"/>
              </a:rPr>
              <a:t>	1. Yes</a:t>
            </a:r>
          </a:p>
          <a:p>
            <a:r>
              <a:rPr lang="en-US" b="1" dirty="0">
                <a:latin typeface="Tahoma" panose="020B0604030504040204" pitchFamily="34" charset="0"/>
                <a:ea typeface="Tahoma" panose="020B0604030504040204" pitchFamily="34" charset="0"/>
                <a:cs typeface="Tahoma" panose="020B0604030504040204" pitchFamily="34" charset="0"/>
              </a:rPr>
              <a:t>	</a:t>
            </a:r>
          </a:p>
          <a:p>
            <a:r>
              <a:rPr lang="en-US" b="1" dirty="0">
                <a:latin typeface="Tahoma" panose="020B0604030504040204" pitchFamily="34" charset="0"/>
                <a:ea typeface="Tahoma" panose="020B0604030504040204" pitchFamily="34" charset="0"/>
                <a:cs typeface="Tahoma" panose="020B0604030504040204" pitchFamily="34" charset="0"/>
              </a:rPr>
              <a:t>	2. No</a:t>
            </a:r>
          </a:p>
          <a:p>
            <a:endParaRPr lang="en-US" dirty="0"/>
          </a:p>
        </p:txBody>
      </p:sp>
    </p:spTree>
    <p:extLst>
      <p:ext uri="{BB962C8B-B14F-4D97-AF65-F5344CB8AC3E}">
        <p14:creationId xmlns:p14="http://schemas.microsoft.com/office/powerpoint/2010/main" val="2840660582"/>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9357</TotalTime>
  <Words>1512</Words>
  <Application>Microsoft Office PowerPoint</Application>
  <PresentationFormat>On-screen Show (4:3)</PresentationFormat>
  <Paragraphs>199</Paragraphs>
  <Slides>21</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Tahoma</vt:lpstr>
      <vt:lpstr>PPT_VHA_Template</vt:lpstr>
      <vt:lpstr>      </vt:lpstr>
      <vt:lpstr>Topics</vt:lpstr>
      <vt:lpstr>Where Are We – March, 2020</vt:lpstr>
      <vt:lpstr>  VA’s Implementation of the Cooperative Research Provision: Key Data as of January 20, 2020</vt:lpstr>
      <vt:lpstr>  VA’s Implementation of the Cooperative Research Provision: Exception to Single IRB Requirement Requests</vt:lpstr>
      <vt:lpstr>Applying the Cooperative Research Provision  (Single IRB Requirement):  Major Categories of Questions Received by ORD</vt:lpstr>
      <vt:lpstr>When Does the Single IRB Requirement Apply to Human Subjects Research that are Conducted or Supported by the VA? </vt:lpstr>
      <vt:lpstr>PowerPoint Presentation</vt:lpstr>
      <vt:lpstr>Poll #1:   Applying the Single IRB Requirement</vt:lpstr>
      <vt:lpstr>Poll #2:  Applying the Single IRB Requirement</vt:lpstr>
      <vt:lpstr>ORD Process for Requesting an Exception from the Single IRB Requirement for Cooperative Non-Exempt Human Subjects (CHNE) Studies</vt:lpstr>
      <vt:lpstr>Exceptions to the Cooperative Research Provision  (Single IRB Requirement): Application Process, Mistakes, Helpful Hints Studies</vt:lpstr>
      <vt:lpstr>Examples of Rejected Justification Requests: Exception Requests</vt:lpstr>
      <vt:lpstr>Helpful Tips to Completing the Prospective CHNE Research Exception Request Form</vt:lpstr>
      <vt:lpstr>IRB Reliance Requests: Application Process, Mistakes, Helpful Hints</vt:lpstr>
      <vt:lpstr>Requesting Change in IRB Arrangements: The Institutional Review Board (IRB) Reliance Request Form https://www.research.va.gov/programs/orppe/single_irb.cfm</vt:lpstr>
      <vt:lpstr>  Tips to Complete the Institutional Review Board (IRB) Reliance Request Form</vt:lpstr>
      <vt:lpstr>  Tips to Complete the Institutional Review Board (IRB) Reliance Request Form (cont.)</vt:lpstr>
      <vt:lpstr>Information about ORD Website Single IRB Implementation in VA Available from ORD Policies and Guidance Webpage: https://www.research.va.gov/resources/policies/human_research.cfm</vt:lpstr>
      <vt:lpstr>ORD’s Website for Information About Single IRB Implementation in VA https://www.research.va.gov/programs/orppe/single_irb.cfm   </vt:lpstr>
      <vt:lpstr>Questions?</vt:lpstr>
    </vt:vector>
  </TitlesOfParts>
  <Company>Dept.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and the Cooperative Research Provision (Single IRB Requirement): March, 2020 Support Session on VA's Implementation</dc:title>
  <dc:subject>VA and the Cooperative Research Provision (Single IRB Requirement): March, 2020 Support Session on VA's Implementation</dc:subject>
  <dc:creator>Duche, Soundia</dc:creator>
  <cp:keywords>VA and the Cooperative Research Provision (Single IRB Requirement): March, 2020 Support Session on VA's Implementation</cp:keywords>
  <cp:lastModifiedBy>Rivera, Portia T</cp:lastModifiedBy>
  <cp:revision>772</cp:revision>
  <cp:lastPrinted>2020-02-27T13:29:59Z</cp:lastPrinted>
  <dcterms:created xsi:type="dcterms:W3CDTF">2013-05-15T16:43:55Z</dcterms:created>
  <dcterms:modified xsi:type="dcterms:W3CDTF">2020-03-04T15:04:41Z</dcterms:modified>
</cp:coreProperties>
</file>